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7" r:id="rId5"/>
  </p:sldMasterIdLst>
  <p:notesMasterIdLst>
    <p:notesMasterId r:id="rId52"/>
  </p:notesMasterIdLst>
  <p:sldIdLst>
    <p:sldId id="293" r:id="rId6"/>
    <p:sldId id="495" r:id="rId7"/>
    <p:sldId id="451" r:id="rId8"/>
    <p:sldId id="455" r:id="rId9"/>
    <p:sldId id="454" r:id="rId10"/>
    <p:sldId id="456" r:id="rId11"/>
    <p:sldId id="453" r:id="rId12"/>
    <p:sldId id="440" r:id="rId13"/>
    <p:sldId id="446" r:id="rId14"/>
    <p:sldId id="488" r:id="rId15"/>
    <p:sldId id="489" r:id="rId16"/>
    <p:sldId id="448" r:id="rId17"/>
    <p:sldId id="449" r:id="rId18"/>
    <p:sldId id="447" r:id="rId19"/>
    <p:sldId id="490" r:id="rId20"/>
    <p:sldId id="492" r:id="rId21"/>
    <p:sldId id="493" r:id="rId22"/>
    <p:sldId id="494" r:id="rId23"/>
    <p:sldId id="450" r:id="rId24"/>
    <p:sldId id="491" r:id="rId25"/>
    <p:sldId id="460" r:id="rId26"/>
    <p:sldId id="461" r:id="rId27"/>
    <p:sldId id="462" r:id="rId28"/>
    <p:sldId id="463" r:id="rId29"/>
    <p:sldId id="464" r:id="rId30"/>
    <p:sldId id="465" r:id="rId31"/>
    <p:sldId id="466" r:id="rId32"/>
    <p:sldId id="467" r:id="rId33"/>
    <p:sldId id="468" r:id="rId34"/>
    <p:sldId id="469" r:id="rId35"/>
    <p:sldId id="470" r:id="rId36"/>
    <p:sldId id="471" r:id="rId37"/>
    <p:sldId id="472" r:id="rId38"/>
    <p:sldId id="473" r:id="rId39"/>
    <p:sldId id="474" r:id="rId40"/>
    <p:sldId id="478" r:id="rId41"/>
    <p:sldId id="475" r:id="rId42"/>
    <p:sldId id="476" r:id="rId43"/>
    <p:sldId id="477" r:id="rId44"/>
    <p:sldId id="479" r:id="rId45"/>
    <p:sldId id="480" r:id="rId46"/>
    <p:sldId id="481" r:id="rId47"/>
    <p:sldId id="482" r:id="rId48"/>
    <p:sldId id="483" r:id="rId49"/>
    <p:sldId id="484" r:id="rId50"/>
    <p:sldId id="485"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íl mheánach 2 – Aicean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50" d="100"/>
          <a:sy n="150" d="100"/>
        </p:scale>
        <p:origin x="62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inneálaí ionaid ceanntásc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Coinneálaí ionaid dá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11813F-F121-4ECD-A6BE-20CA1F8645F7}" type="datetimeFigureOut">
              <a:rPr lang="en-IE" smtClean="0"/>
              <a:t>19/09/2022</a:t>
            </a:fld>
            <a:endParaRPr lang="en-IE"/>
          </a:p>
        </p:txBody>
      </p:sp>
      <p:sp>
        <p:nvSpPr>
          <p:cNvPr id="4" name="Coinneálaí ionaid íomhá sleamhnáin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Coinneálaí ionaid nótaí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ga-IE"/>
              <a:t>Cliceáil chun stíleanna máistirthéacs a chur in eagar</a:t>
            </a:r>
          </a:p>
          <a:p>
            <a:pPr lvl="1"/>
            <a:r>
              <a:rPr lang="ga-IE"/>
              <a:t>Dara leibhéal</a:t>
            </a:r>
          </a:p>
          <a:p>
            <a:pPr lvl="2"/>
            <a:r>
              <a:rPr lang="ga-IE"/>
              <a:t>Tríú leibhéal</a:t>
            </a:r>
          </a:p>
          <a:p>
            <a:pPr lvl="3"/>
            <a:r>
              <a:rPr lang="ga-IE"/>
              <a:t>Ceathrú leibhéal</a:t>
            </a:r>
          </a:p>
          <a:p>
            <a:pPr lvl="4"/>
            <a:r>
              <a:rPr lang="ga-IE"/>
              <a:t>Cúigiú leibhéal</a:t>
            </a:r>
            <a:endParaRPr lang="en-IE"/>
          </a:p>
        </p:txBody>
      </p:sp>
      <p:sp>
        <p:nvSpPr>
          <p:cNvPr id="6" name="Coinneálaí ionaid buntásc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Coinneálaí ionaid uimhir sleamhnáin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E18761-B2AA-4BD8-9A8E-7ACE13BE0A27}" type="slidenum">
              <a:rPr lang="en-IE" smtClean="0"/>
              <a:t>‹#›</a:t>
            </a:fld>
            <a:endParaRPr lang="en-IE"/>
          </a:p>
        </p:txBody>
      </p:sp>
    </p:spTree>
    <p:extLst>
      <p:ext uri="{BB962C8B-B14F-4D97-AF65-F5344CB8AC3E}">
        <p14:creationId xmlns:p14="http://schemas.microsoft.com/office/powerpoint/2010/main" val="3673282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s://www.trafficsigns.ie/tsm-cur"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3" Type="http://schemas.openxmlformats.org/officeDocument/2006/relationships/hyperlink" Target="https://www.trafficsigns.ie/tsm-cur" TargetMode="External"/><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9064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52419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en-IE"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Public bodies are advised to prepare advertising in Irish and English. Each of the official languages should be given parity of esteem in all media, for instance, similar copy lengths for TV and radio, similar sizes for print and social.  </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Appropriate original scripting of advertisement texts/copy in both official languages is recommended in preference to translation from one language to the other. These best practices shall ensure that the message is tailored linguistically for the target audience. </a:t>
            </a:r>
            <a:r>
              <a:rPr lang="en-IE"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high standard of language in Irish and English should be adopted from the outset.  </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An English language advertisement should not be revoiced in Irish, and an Irish language advertisement should not be revoiced in English. Dubbing or subtitles are not recommended. </a:t>
            </a:r>
          </a:p>
          <a:p>
            <a:pPr algn="just">
              <a:lnSpc>
                <a:spcPct val="107000"/>
              </a:lnSpc>
              <a:spcAft>
                <a:spcPts val="800"/>
              </a:spcAft>
            </a:pPr>
            <a:r>
              <a:rPr lang="en-IE"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Advertisements placed with Irish language media will be in Irish only. “Irish language media” means any media in which 50 per cent or more of the content of those media is through the Irish language. A list of Irish language media will be provided.  The responsibility lies with public bodies to ensure that 5% of their annual general advertising budget is spent on Irish language advertising, on Irish language media. The total of all expenditure, rather than the expenditure of each denominated media category, may be used for the purposes of the audit.  Cost of production will not be considered for the purpose of audit.</a:t>
            </a: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39791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Public bodies shall be asked to file an electronic compliance return in relation to this requirement no later than 10</a:t>
            </a:r>
            <a:r>
              <a:rPr lang="en-IE"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th</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March 2024 in respect of 2023 advertising. Information shall be circulated in due course regarding the reporting interface and format.  We would ask you to keep and maintain Records of Creative Executions of Irish Language adverts for the purposes of our audit</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Although the audit shall be based on data from 2023 if however, a member of the public submits a complaint to An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Coimisinéir</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Teanga</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regarding the implementation of this statutory obligation, OCT may undertake a compliance inquiry with that public body relating to any complaint made from the 10</a:t>
            </a:r>
            <a:r>
              <a:rPr lang="en-IE"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th</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October 2022.</a:t>
            </a: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26983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Monitoring</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Section 10A. shall apply to every public body prescribed under the Act. Monitoring the implementation of the Official Languages Acts is among the functions of An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Coimisinéir</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Teanga</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as stipulated in that legislation. The Office of An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Coimisinéir</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Teanga</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(OCT) wishes to share as much advice as possible with public bodies to support them in complying with their statutory language duties regarding advertising under section 10A. As stated above, this statutory obligation shall come into effect </a:t>
            </a: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from October 10th, 2022</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The first full calendar year (January – December 2023), in which section 10A. will be implemented will form the basis for the first auditing cycle in 2024. The audit work shall commence from the end of March 2024 after public bodies have been required to file an electronic compliance return based on the advertising placed by the public body during 2023. This timeline will provide public bodies with a reasonable opportunity to plan media expenditure systematically. </a:t>
            </a:r>
          </a:p>
          <a:p>
            <a:pPr>
              <a:lnSpc>
                <a:spcPct val="107000"/>
              </a:lnSpc>
              <a:spcAft>
                <a:spcPts val="800"/>
              </a:spcAft>
            </a:pPr>
            <a:br>
              <a:rPr lang="en-IE" sz="1800" dirty="0">
                <a:effectLst/>
                <a:latin typeface="Times New Roman" panose="02020603050405020304" pitchFamily="18" charset="0"/>
                <a:ea typeface="Times New Roman" panose="02020603050405020304" pitchFamily="18" charset="0"/>
              </a:rPr>
            </a:b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Measurement</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IE" sz="1800" i="1" dirty="0">
                <a:effectLst/>
                <a:latin typeface="Times New Roman" panose="02020603050405020304" pitchFamily="18" charset="0"/>
                <a:ea typeface="Times New Roman" panose="02020603050405020304" pitchFamily="18" charset="0"/>
                <a:cs typeface="Times New Roman" panose="02020603050405020304" pitchFamily="18" charset="0"/>
              </a:rPr>
              <a:t>20% of any advertising placed</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(10A. 1 (a)), means 20% of “Owned” and “Paid” advertising as defined above.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For public bodies that place their advertising through third party media buying agencies the standard industry measurement systems, e.g. campaign ratings for TV, will apply.</a:t>
            </a: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58682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Monitoring</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COPY ROTATION Model – whereby the specific instruction is conveyed to the media outlet - Radio Station/TV/Print/Social that every 5</a:t>
            </a:r>
            <a:r>
              <a:rPr lang="en-IE"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th</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ad be the Irish Language version</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The first full calendar year (January – December 2023), in which section 10A. will be implemented will form the basis for the first auditing cycle in 2024. The audit work shall commence from the end of March 2024 after public bodies have been required to file an electronic compliance return based on the advertising placed by the public body during 2023. This timeline will provide public bodies with a reasonable opportunity to plan media expenditure systematically. </a:t>
            </a:r>
          </a:p>
          <a:p>
            <a:pPr>
              <a:lnSpc>
                <a:spcPct val="107000"/>
              </a:lnSpc>
              <a:spcAft>
                <a:spcPts val="800"/>
              </a:spcAft>
            </a:pPr>
            <a:br>
              <a:rPr lang="en-IE" sz="1800" dirty="0">
                <a:effectLst/>
                <a:latin typeface="Times New Roman" panose="02020603050405020304" pitchFamily="18" charset="0"/>
                <a:ea typeface="Times New Roman" panose="02020603050405020304" pitchFamily="18" charset="0"/>
              </a:rPr>
            </a:b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Measurement</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IE" sz="1800" i="1" dirty="0">
                <a:effectLst/>
                <a:latin typeface="Times New Roman" panose="02020603050405020304" pitchFamily="18" charset="0"/>
                <a:ea typeface="Times New Roman" panose="02020603050405020304" pitchFamily="18" charset="0"/>
                <a:cs typeface="Times New Roman" panose="02020603050405020304" pitchFamily="18" charset="0"/>
              </a:rPr>
              <a:t>20% of any advertising placed</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(10A. 1 (a)), means 20% of “Owned” and “Paid” advertising as defined above.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For public bodies that place their advertising through third party media buying agencies the standard industry measurement systems, e.g. campaign ratings for TV, will apply.</a:t>
            </a: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49219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r>
              <a:rPr lang="en-IE" dirty="0"/>
              <a:t>Starting with what regional clients might use most – Radio – giving the option of circulation/listenership</a:t>
            </a:r>
          </a:p>
          <a:p>
            <a:endParaRPr lang="en-IE" dirty="0"/>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effectLst/>
                <a:latin typeface="+mj-lt"/>
                <a:ea typeface="Calibri" panose="020F0502020204030204" pitchFamily="34" charset="0"/>
              </a:rPr>
              <a:t>- In order to reach the 20% target for campaigns, some bodies may give 1/5 copy rotation instructions to media outlets i.e. instruction to ensure every 5th ad is the Irish language version. This “rotation model” will be accepted as an indication of compliance. </a:t>
            </a: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60820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Monitoring</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Section 10A. shall apply to every public body prescribed under the Act. Monitoring the implementation of the Official Languages Acts is among the functions of An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Coimisinéir</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Teanga</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as stipulated in that legislation. The Office of An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Coimisinéir</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Teanga</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(OCT) wishes to share as much advice as possible with public bodies to support them in complying with their statutory language duties regarding advertising under section 10A. As stated above, this statutory obligation shall come into effect </a:t>
            </a: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from October 10th, 2022</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The first full calendar year (January – December 2023), in which section 10A. will be implemented will form the basis for the first auditing cycle in 2024. The audit work shall commence from the end of March 2024 after public bodies have been required to file an electronic compliance return based on the advertising placed by the public body during 2023. This timeline will provide public bodies with a reasonable opportunity to plan media expenditure systematically. </a:t>
            </a:r>
          </a:p>
          <a:p>
            <a:pPr>
              <a:lnSpc>
                <a:spcPct val="107000"/>
              </a:lnSpc>
              <a:spcAft>
                <a:spcPts val="800"/>
              </a:spcAft>
            </a:pPr>
            <a:br>
              <a:rPr lang="en-IE" sz="1800" dirty="0">
                <a:effectLst/>
                <a:latin typeface="Times New Roman" panose="02020603050405020304" pitchFamily="18" charset="0"/>
                <a:ea typeface="Times New Roman" panose="02020603050405020304" pitchFamily="18" charset="0"/>
              </a:rPr>
            </a:b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Measurement</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IE" sz="1800" i="1" dirty="0">
                <a:effectLst/>
                <a:latin typeface="Times New Roman" panose="02020603050405020304" pitchFamily="18" charset="0"/>
                <a:ea typeface="Times New Roman" panose="02020603050405020304" pitchFamily="18" charset="0"/>
                <a:cs typeface="Times New Roman" panose="02020603050405020304" pitchFamily="18" charset="0"/>
              </a:rPr>
              <a:t>20% of any advertising placed</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(10A. 1 (a)), means 20% of “Owned” and “Paid” advertising as defined above.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For public bodies that place their advertising through third party media buying agencies the standard industry measurement systems, e.g. campaign ratings for TV, will apply.</a:t>
            </a: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266766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Monitoring</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Section 10A. shall apply to every public body prescribed under the Act. Monitoring the implementation of the Official Languages Acts is among the functions of An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Coimisinéir</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Teanga</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as stipulated in that legislation. The Office of An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Coimisinéir</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Teanga</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(OCT) wishes to share as much advice as possible with public bodies to support them in complying with their statutory language duties regarding advertising under section 10A. As stated above, this statutory obligation shall come into effect </a:t>
            </a: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from October 10th, 2022</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The first full calendar year (January – December 2023), in which section 10A. will be implemented will form the basis for the first auditing cycle in 2024. The audit work shall commence from the end of March 2024 after public bodies have been required to file an electronic compliance return based on the advertising placed by the public body during 2023. This timeline will provide public bodies with a reasonable opportunity to plan media expenditure systematically. </a:t>
            </a:r>
          </a:p>
          <a:p>
            <a:pPr>
              <a:lnSpc>
                <a:spcPct val="107000"/>
              </a:lnSpc>
              <a:spcAft>
                <a:spcPts val="800"/>
              </a:spcAft>
            </a:pPr>
            <a:br>
              <a:rPr lang="en-IE" sz="1800" dirty="0">
                <a:effectLst/>
                <a:latin typeface="Times New Roman" panose="02020603050405020304" pitchFamily="18" charset="0"/>
                <a:ea typeface="Times New Roman" panose="02020603050405020304" pitchFamily="18" charset="0"/>
              </a:rPr>
            </a:b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Measurement</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IE" sz="1800" i="1" dirty="0">
                <a:effectLst/>
                <a:latin typeface="Times New Roman" panose="02020603050405020304" pitchFamily="18" charset="0"/>
                <a:ea typeface="Times New Roman" panose="02020603050405020304" pitchFamily="18" charset="0"/>
                <a:cs typeface="Times New Roman" panose="02020603050405020304" pitchFamily="18" charset="0"/>
              </a:rPr>
              <a:t>20% of any advertising placed</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(10A. 1 (a)), means 20% of “Owned” and “Paid” advertising as defined above.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For public bodies that place their advertising through third party media buying agencies the standard industry measurement systems, e.g. campaign ratings for TV, will apply.</a:t>
            </a: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12322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16056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r>
              <a:rPr lang="en-IE" dirty="0"/>
              <a:t>We’re aware that public bodies have been waiting for the publication of a list of qualifying media outlets – we don’t yet have one. Suffice to say, we can right now tell you TG4, </a:t>
            </a:r>
            <a:r>
              <a:rPr lang="en-IE" dirty="0" err="1"/>
              <a:t>Raidió</a:t>
            </a:r>
            <a:r>
              <a:rPr lang="en-IE" dirty="0"/>
              <a:t> </a:t>
            </a:r>
            <a:r>
              <a:rPr lang="en-IE" dirty="0" err="1"/>
              <a:t>na</a:t>
            </a:r>
            <a:r>
              <a:rPr lang="en-IE" dirty="0"/>
              <a:t> </a:t>
            </a:r>
            <a:r>
              <a:rPr lang="en-IE" dirty="0" err="1"/>
              <a:t>Gaeltachta</a:t>
            </a:r>
            <a:r>
              <a:rPr lang="en-IE" dirty="0"/>
              <a:t>, </a:t>
            </a:r>
            <a:r>
              <a:rPr lang="en-IE" dirty="0" err="1"/>
              <a:t>Raidió</a:t>
            </a:r>
            <a:r>
              <a:rPr lang="en-IE" dirty="0"/>
              <a:t> </a:t>
            </a:r>
            <a:r>
              <a:rPr lang="en-IE" dirty="0" err="1"/>
              <a:t>na</a:t>
            </a:r>
            <a:r>
              <a:rPr lang="en-IE" dirty="0"/>
              <a:t> Life, Tuairisc.ie, Nós.ie, </a:t>
            </a:r>
            <a:r>
              <a:rPr lang="en-IE" dirty="0" err="1"/>
              <a:t>Feasta</a:t>
            </a:r>
            <a:r>
              <a:rPr lang="en-IE" dirty="0"/>
              <a:t>, </a:t>
            </a:r>
            <a:r>
              <a:rPr lang="en-IE" dirty="0" err="1"/>
              <a:t>Comhar</a:t>
            </a:r>
            <a:r>
              <a:rPr lang="en-IE" dirty="0"/>
              <a:t> &amp; an </a:t>
            </a:r>
            <a:r>
              <a:rPr lang="en-IE" dirty="0" err="1"/>
              <a:t>Timire</a:t>
            </a:r>
            <a:r>
              <a:rPr lang="en-IE" dirty="0"/>
              <a:t>. This is a fluid situation – ostensibly, there’s a built-in ambition to increase media channels. As regards supplements, its something we’re looking at and cannot give a definitive answer on presently.</a:t>
            </a:r>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2340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effectLst/>
                <a:latin typeface="Trebuchet MS" panose="020B0603020202020204" pitchFamily="34" charset="0"/>
                <a:ea typeface="Times New Roman" panose="02020603050405020304" pitchFamily="18" charset="0"/>
                <a:cs typeface="Times New Roman" panose="02020603050405020304" pitchFamily="18" charset="0"/>
              </a:rPr>
              <a:t>General advice is offered to public bodies in respect of their new obligations by setting out advice and best practice.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effectLst/>
                <a:latin typeface="Trebuchet MS" panose="020B0603020202020204" pitchFamily="34" charset="0"/>
                <a:ea typeface="Times New Roman" panose="02020603050405020304" pitchFamily="18" charset="0"/>
                <a:cs typeface="Times New Roman" panose="02020603050405020304" pitchFamily="18" charset="0"/>
              </a:rPr>
              <a:t>The advertising sector is a very important communication medium, and accordingly this new provision is expected to be of considerable importance.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effectLst/>
              <a:latin typeface="Trebuchet MS" panose="020B0603020202020204" pitchFamily="34" charset="0"/>
              <a:ea typeface="Times New Roman" panose="02020603050405020304" pitchFamily="18" charset="0"/>
              <a:cs typeface="Times New Roman" panose="02020603050405020304" pitchFamily="18" charset="0"/>
            </a:endParaRPr>
          </a:p>
          <a:p>
            <a:endParaRPr lang="en-IE" dirty="0"/>
          </a:p>
        </p:txBody>
      </p:sp>
      <p:sp>
        <p:nvSpPr>
          <p:cNvPr id="4" name="Coinneálaí ionaid uimhir sleamhnáin 3"/>
          <p:cNvSpPr>
            <a:spLocks noGrp="1"/>
          </p:cNvSpPr>
          <p:nvPr>
            <p:ph type="sldNum" sz="quarter" idx="5"/>
          </p:nvPr>
        </p:nvSpPr>
        <p:spPr/>
        <p:txBody>
          <a:bodyPr/>
          <a:lstStyle/>
          <a:p>
            <a:fld id="{00E18761-B2AA-4BD8-9A8E-7ACE13BE0A27}" type="slidenum">
              <a:rPr lang="en-IE" smtClean="0"/>
              <a:t>3</a:t>
            </a:fld>
            <a:endParaRPr lang="en-IE"/>
          </a:p>
        </p:txBody>
      </p:sp>
    </p:spTree>
    <p:extLst>
      <p:ext uri="{BB962C8B-B14F-4D97-AF65-F5344CB8AC3E}">
        <p14:creationId xmlns:p14="http://schemas.microsoft.com/office/powerpoint/2010/main" val="26520996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8513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55278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89470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34149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59716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55715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72640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81965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3201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E" sz="1800" dirty="0">
              <a:effectLst/>
              <a:latin typeface="Calibri" panose="020F0502020204030204" pitchFamily="34" charset="0"/>
              <a:ea typeface="Calibri" panose="020F0502020204030204" pitchFamily="34" charset="0"/>
            </a:endParaRPr>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259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effectLst/>
                <a:latin typeface="Trebuchet MS" panose="020B0603020202020204" pitchFamily="34" charset="0"/>
                <a:ea typeface="Times New Roman" panose="02020603050405020304" pitchFamily="18" charset="0"/>
                <a:cs typeface="Times New Roman" panose="02020603050405020304" pitchFamily="18" charset="0"/>
              </a:rPr>
              <a:t>General advice is offered to public bodies in respect of their new obligations by setting out advice and best practice.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effectLst/>
                <a:latin typeface="Trebuchet MS" panose="020B0603020202020204" pitchFamily="34" charset="0"/>
                <a:ea typeface="Times New Roman" panose="02020603050405020304" pitchFamily="18" charset="0"/>
                <a:cs typeface="Times New Roman" panose="02020603050405020304" pitchFamily="18" charset="0"/>
              </a:rPr>
              <a:t>The advertising sector is a very important communication medium, and accordingly this new provision is expected to be of considerable importance.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effectLst/>
              <a:latin typeface="Trebuchet MS" panose="020B0603020202020204" pitchFamily="34" charset="0"/>
              <a:ea typeface="Times New Roman" panose="02020603050405020304" pitchFamily="18" charset="0"/>
              <a:cs typeface="Times New Roman" panose="02020603050405020304" pitchFamily="18" charset="0"/>
            </a:endParaRP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E18761-B2AA-4BD8-9A8E-7ACE13BE0A27}"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2108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21633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r>
              <a:rPr lang="en-IE" dirty="0"/>
              <a:t>FAQ#22. Yes with the exception of road signs which are exempt (Gaeltacht area road signs must be in Irish)</a:t>
            </a:r>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41656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80941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FAQ#27 - </a:t>
            </a:r>
            <a:r>
              <a:rPr lang="en-IE" sz="1800" dirty="0">
                <a:effectLst/>
                <a:latin typeface="Calibri Light" panose="020F0302020204030204" pitchFamily="34" charset="0"/>
                <a:ea typeface="Times New Roman" panose="02020603050405020304" pitchFamily="18" charset="0"/>
              </a:rPr>
              <a:t>Traffic Notices – These are road traffic signs - variable messaging signs (VMS). As such, they would be exempt from the Regulations in respect of signage issued under section 9(1) of </a:t>
            </a:r>
            <a:r>
              <a:rPr lang="en-IE" sz="1800" dirty="0" err="1">
                <a:effectLst/>
                <a:latin typeface="Calibri Light" panose="020F0302020204030204" pitchFamily="34" charset="0"/>
                <a:ea typeface="Times New Roman" panose="02020603050405020304" pitchFamily="18" charset="0"/>
              </a:rPr>
              <a:t>Acht</a:t>
            </a:r>
            <a:r>
              <a:rPr lang="en-IE" sz="1800" dirty="0">
                <a:effectLst/>
                <a:latin typeface="Calibri Light" panose="020F0302020204030204" pitchFamily="34" charset="0"/>
                <a:ea typeface="Times New Roman" panose="02020603050405020304" pitchFamily="18" charset="0"/>
              </a:rPr>
              <a:t> </a:t>
            </a:r>
            <a:r>
              <a:rPr lang="en-IE" sz="1800" dirty="0" err="1">
                <a:effectLst/>
                <a:latin typeface="Calibri Light" panose="020F0302020204030204" pitchFamily="34" charset="0"/>
                <a:ea typeface="Times New Roman" panose="02020603050405020304" pitchFamily="18" charset="0"/>
              </a:rPr>
              <a:t>na</a:t>
            </a:r>
            <a:r>
              <a:rPr lang="en-IE" sz="1800" dirty="0">
                <a:effectLst/>
                <a:latin typeface="Calibri Light" panose="020F0302020204030204" pitchFamily="34" charset="0"/>
                <a:ea typeface="Times New Roman" panose="02020603050405020304" pitchFamily="18" charset="0"/>
              </a:rPr>
              <a:t> </a:t>
            </a:r>
            <a:r>
              <a:rPr lang="en-IE" sz="1800" dirty="0" err="1">
                <a:effectLst/>
                <a:latin typeface="Calibri Light" panose="020F0302020204030204" pitchFamily="34" charset="0"/>
                <a:ea typeface="Times New Roman" panose="02020603050405020304" pitchFamily="18" charset="0"/>
              </a:rPr>
              <a:t>dTeangacha</a:t>
            </a:r>
            <a:r>
              <a:rPr lang="en-IE" sz="1800" dirty="0">
                <a:effectLst/>
                <a:latin typeface="Calibri Light" panose="020F0302020204030204" pitchFamily="34" charset="0"/>
                <a:ea typeface="Times New Roman" panose="02020603050405020304" pitchFamily="18" charset="0"/>
              </a:rPr>
              <a:t> </a:t>
            </a:r>
            <a:r>
              <a:rPr lang="en-IE" sz="1800" dirty="0" err="1">
                <a:effectLst/>
                <a:latin typeface="Calibri Light" panose="020F0302020204030204" pitchFamily="34" charset="0"/>
                <a:ea typeface="Times New Roman" panose="02020603050405020304" pitchFamily="18" charset="0"/>
              </a:rPr>
              <a:t>Oifigiúla</a:t>
            </a:r>
            <a:r>
              <a:rPr lang="en-IE" sz="1800" dirty="0">
                <a:effectLst/>
                <a:latin typeface="Calibri Light" panose="020F0302020204030204" pitchFamily="34" charset="0"/>
                <a:ea typeface="Times New Roman" panose="02020603050405020304" pitchFamily="18" charset="0"/>
              </a:rPr>
              <a:t>, 2003. As they do not come under the Official Languages Acts, we cannot provide advice in their respect. I can, however, direct you to  chapter 3 of the </a:t>
            </a:r>
            <a:r>
              <a:rPr lang="en-IE" sz="1800" u="sng" dirty="0">
                <a:solidFill>
                  <a:srgbClr val="0563C1"/>
                </a:solidFill>
                <a:effectLst/>
                <a:latin typeface="Calibri Light" panose="020F0302020204030204" pitchFamily="34" charset="0"/>
                <a:ea typeface="Times New Roman" panose="02020603050405020304" pitchFamily="18" charset="0"/>
                <a:hlinkClick r:id="rId3"/>
              </a:rPr>
              <a:t>Traffic Signs Manual</a:t>
            </a:r>
            <a:r>
              <a:rPr lang="en-IE" sz="1800" dirty="0">
                <a:effectLst/>
                <a:latin typeface="Calibri Light" panose="020F0302020204030204" pitchFamily="34" charset="0"/>
                <a:ea typeface="Times New Roman" panose="02020603050405020304" pitchFamily="18" charset="0"/>
              </a:rPr>
              <a:t>, which will provide clarification on the use of Irish on those signs, including their use in Gaeltacht areas.  Road traffic signs are regulated by the Road Traffic Acts (see </a:t>
            </a:r>
            <a:r>
              <a:rPr lang="en-IE" sz="1800" dirty="0" err="1">
                <a:effectLst/>
                <a:latin typeface="Calibri Light" panose="020F0302020204030204" pitchFamily="34" charset="0"/>
                <a:ea typeface="Times New Roman" panose="02020603050405020304" pitchFamily="18" charset="0"/>
              </a:rPr>
              <a:t>pg</a:t>
            </a:r>
            <a:r>
              <a:rPr lang="en-IE" sz="1800" dirty="0">
                <a:effectLst/>
                <a:latin typeface="Calibri Light" panose="020F0302020204030204" pitchFamily="34" charset="0"/>
                <a:ea typeface="Times New Roman" panose="02020603050405020304" pitchFamily="18" charset="0"/>
              </a:rPr>
              <a:t> 1/5 of the TSM)</a:t>
            </a:r>
            <a:endParaRPr lang="en-IE" sz="1800" dirty="0">
              <a:effectLst/>
              <a:latin typeface="Calibri" panose="020F0502020204030204" pitchFamily="34" charset="0"/>
              <a:ea typeface="Calibri" panose="020F0502020204030204" pitchFamily="34" charset="0"/>
            </a:endParaRP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538651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37145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800" dirty="0">
                <a:effectLst/>
                <a:latin typeface="Calibri Light" panose="020F0302020204030204" pitchFamily="34" charset="0"/>
                <a:ea typeface="Times New Roman" panose="02020603050405020304" pitchFamily="18" charset="0"/>
              </a:rPr>
              <a:t>See FAQ#27 - Traffic Notices – From your description, these appear to be road traffic signs - variable messaging signs (</a:t>
            </a:r>
            <a:r>
              <a:rPr lang="en-IE" sz="1800" dirty="0" err="1">
                <a:effectLst/>
                <a:latin typeface="Calibri Light" panose="020F0302020204030204" pitchFamily="34" charset="0"/>
                <a:ea typeface="Times New Roman" panose="02020603050405020304" pitchFamily="18" charset="0"/>
              </a:rPr>
              <a:t>vms</a:t>
            </a:r>
            <a:r>
              <a:rPr lang="en-IE" sz="1800" dirty="0">
                <a:effectLst/>
                <a:latin typeface="Calibri Light" panose="020F0302020204030204" pitchFamily="34" charset="0"/>
                <a:ea typeface="Times New Roman" panose="02020603050405020304" pitchFamily="18" charset="0"/>
              </a:rPr>
              <a:t>). As such, they would be exempt from the Regulations in respect of signage issued under section 9(1) of </a:t>
            </a:r>
            <a:r>
              <a:rPr lang="en-IE" sz="1800" dirty="0" err="1">
                <a:effectLst/>
                <a:latin typeface="Calibri Light" panose="020F0302020204030204" pitchFamily="34" charset="0"/>
                <a:ea typeface="Times New Roman" panose="02020603050405020304" pitchFamily="18" charset="0"/>
              </a:rPr>
              <a:t>Acht</a:t>
            </a:r>
            <a:r>
              <a:rPr lang="en-IE" sz="1800" dirty="0">
                <a:effectLst/>
                <a:latin typeface="Calibri Light" panose="020F0302020204030204" pitchFamily="34" charset="0"/>
                <a:ea typeface="Times New Roman" panose="02020603050405020304" pitchFamily="18" charset="0"/>
              </a:rPr>
              <a:t> </a:t>
            </a:r>
            <a:r>
              <a:rPr lang="en-IE" sz="1800" dirty="0" err="1">
                <a:effectLst/>
                <a:latin typeface="Calibri Light" panose="020F0302020204030204" pitchFamily="34" charset="0"/>
                <a:ea typeface="Times New Roman" panose="02020603050405020304" pitchFamily="18" charset="0"/>
              </a:rPr>
              <a:t>na</a:t>
            </a:r>
            <a:r>
              <a:rPr lang="en-IE" sz="1800" dirty="0">
                <a:effectLst/>
                <a:latin typeface="Calibri Light" panose="020F0302020204030204" pitchFamily="34" charset="0"/>
                <a:ea typeface="Times New Roman" panose="02020603050405020304" pitchFamily="18" charset="0"/>
              </a:rPr>
              <a:t> </a:t>
            </a:r>
            <a:r>
              <a:rPr lang="en-IE" sz="1800" dirty="0" err="1">
                <a:effectLst/>
                <a:latin typeface="Calibri Light" panose="020F0302020204030204" pitchFamily="34" charset="0"/>
                <a:ea typeface="Times New Roman" panose="02020603050405020304" pitchFamily="18" charset="0"/>
              </a:rPr>
              <a:t>dTeangacha</a:t>
            </a:r>
            <a:r>
              <a:rPr lang="en-IE" sz="1800" dirty="0">
                <a:effectLst/>
                <a:latin typeface="Calibri Light" panose="020F0302020204030204" pitchFamily="34" charset="0"/>
                <a:ea typeface="Times New Roman" panose="02020603050405020304" pitchFamily="18" charset="0"/>
              </a:rPr>
              <a:t> </a:t>
            </a:r>
            <a:r>
              <a:rPr lang="en-IE" sz="1800" dirty="0" err="1">
                <a:effectLst/>
                <a:latin typeface="Calibri Light" panose="020F0302020204030204" pitchFamily="34" charset="0"/>
                <a:ea typeface="Times New Roman" panose="02020603050405020304" pitchFamily="18" charset="0"/>
              </a:rPr>
              <a:t>Oifigiúla</a:t>
            </a:r>
            <a:r>
              <a:rPr lang="en-IE" sz="1800" dirty="0">
                <a:effectLst/>
                <a:latin typeface="Calibri Light" panose="020F0302020204030204" pitchFamily="34" charset="0"/>
                <a:ea typeface="Times New Roman" panose="02020603050405020304" pitchFamily="18" charset="0"/>
              </a:rPr>
              <a:t>, 2003. As they do not come under the Official Languages Acts, we cannot provide advice in their respect. I can, however, direct you to  chapter 3 of the </a:t>
            </a:r>
            <a:r>
              <a:rPr lang="en-IE" sz="1800" u="sng" dirty="0">
                <a:solidFill>
                  <a:srgbClr val="0563C1"/>
                </a:solidFill>
                <a:effectLst/>
                <a:latin typeface="Calibri Light" panose="020F0302020204030204" pitchFamily="34" charset="0"/>
                <a:ea typeface="Times New Roman" panose="02020603050405020304" pitchFamily="18" charset="0"/>
                <a:hlinkClick r:id="rId3"/>
              </a:rPr>
              <a:t>Traffic Signs Manual</a:t>
            </a:r>
            <a:r>
              <a:rPr lang="en-IE" sz="1800" dirty="0">
                <a:effectLst/>
                <a:latin typeface="Calibri Light" panose="020F0302020204030204" pitchFamily="34" charset="0"/>
                <a:ea typeface="Times New Roman" panose="02020603050405020304" pitchFamily="18" charset="0"/>
              </a:rPr>
              <a:t>, which will provide clarification on the use of Irish on those signs, including their use in Gaeltacht areas.  Road traffic signs are regulated by the Road Traffic Acts (see </a:t>
            </a:r>
            <a:r>
              <a:rPr lang="en-IE" sz="1800" dirty="0" err="1">
                <a:effectLst/>
                <a:latin typeface="Calibri Light" panose="020F0302020204030204" pitchFamily="34" charset="0"/>
                <a:ea typeface="Times New Roman" panose="02020603050405020304" pitchFamily="18" charset="0"/>
              </a:rPr>
              <a:t>pg</a:t>
            </a:r>
            <a:r>
              <a:rPr lang="en-IE" sz="1800" dirty="0">
                <a:effectLst/>
                <a:latin typeface="Calibri Light" panose="020F0302020204030204" pitchFamily="34" charset="0"/>
                <a:ea typeface="Times New Roman" panose="02020603050405020304" pitchFamily="18" charset="0"/>
              </a:rPr>
              <a:t> 1/5 of the TSM)</a:t>
            </a:r>
            <a:endParaRPr lang="en-IE" sz="1800" dirty="0">
              <a:effectLst/>
              <a:latin typeface="Calibri" panose="020F0502020204030204" pitchFamily="34" charset="0"/>
              <a:ea typeface="Calibri" panose="020F0502020204030204" pitchFamily="34" charset="0"/>
            </a:endParaRP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13111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967695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12368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136953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5016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E18761-B2AA-4BD8-9A8E-7ACE13BE0A27}"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22450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711289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934030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299334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937415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904814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7774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E18761-B2AA-4BD8-9A8E-7ACE13BE0A27}"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95542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r>
              <a:rPr lang="en-IE" dirty="0" err="1"/>
              <a:t>Aodhán</a:t>
            </a:r>
            <a:r>
              <a:rPr lang="en-IE" dirty="0"/>
              <a:t> Mac </a:t>
            </a:r>
            <a:r>
              <a:rPr lang="en-IE" dirty="0" err="1"/>
              <a:t>Cormaic</a:t>
            </a:r>
            <a:r>
              <a:rPr lang="en-IE" dirty="0"/>
              <a:t>?</a:t>
            </a:r>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E18761-B2AA-4BD8-9A8E-7ACE13BE0A27}"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0992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Function</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The function of this advisory note is to advise public bodies on how to comply effectively with their statutory advertising obligations under section 10A. of the Official Languages Acts, as described above.</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Definitions</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For the purposes of this document:</a:t>
            </a:r>
          </a:p>
          <a:p>
            <a:pPr marL="342900" lvl="0" indent="-342900">
              <a:lnSpc>
                <a:spcPct val="107000"/>
              </a:lnSpc>
              <a:buFont typeface="Symbol" panose="05050102010706020507" pitchFamily="18" charset="2"/>
              <a:buChar char=""/>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“Paid Advertising” is any advertising that one pays for.  It is always placed with a third party such as a TV </a:t>
            </a:r>
            <a:r>
              <a:rPr lang="ga-IE" sz="1800" dirty="0" err="1">
                <a:effectLst/>
                <a:latin typeface="Times New Roman" panose="02020603050405020304" pitchFamily="18" charset="0"/>
                <a:ea typeface="Times New Roman" panose="02020603050405020304" pitchFamily="18" charset="0"/>
                <a:cs typeface="Times New Roman" panose="02020603050405020304" pitchFamily="18" charset="0"/>
              </a:rPr>
              <a:t>channel</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radio station, newspaper etc.</a:t>
            </a:r>
          </a:p>
          <a:p>
            <a:pPr marL="342900" lvl="0" indent="-342900">
              <a:lnSpc>
                <a:spcPct val="107000"/>
              </a:lnSpc>
              <a:spcAft>
                <a:spcPts val="800"/>
              </a:spcAft>
              <a:buFont typeface="Symbol" panose="05050102010706020507" pitchFamily="18" charset="2"/>
              <a:buChar char=""/>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“Owned Advertising” is advertising placed by public bodies on their own websites and social media channels etc. </a:t>
            </a:r>
          </a:p>
          <a:p>
            <a:pPr>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Both “Paid” and “Owned” advertising are subject to this new provision.</a:t>
            </a:r>
          </a:p>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8831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Advice</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The immediate effect of the provision is that at least </a:t>
            </a: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20% of any advertising</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placed by public bodies</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in a given year must be in the Irish language. In parallel with the above provision, at least 5% of each public body’s annual advertising budget shall be </a:t>
            </a:r>
            <a:r>
              <a:rPr lang="ga-IE" sz="1800" dirty="0" err="1">
                <a:effectLst/>
                <a:latin typeface="Times New Roman" panose="02020603050405020304" pitchFamily="18" charset="0"/>
                <a:ea typeface="Times New Roman" panose="02020603050405020304" pitchFamily="18" charset="0"/>
                <a:cs typeface="Times New Roman" panose="02020603050405020304" pitchFamily="18" charset="0"/>
              </a:rPr>
              <a:t>spent</a:t>
            </a:r>
            <a:r>
              <a:rPr lang="ga-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ga-IE" sz="1800" dirty="0" err="1">
                <a:effectLst/>
                <a:latin typeface="Times New Roman" panose="02020603050405020304" pitchFamily="18" charset="0"/>
                <a:ea typeface="Times New Roman" panose="02020603050405020304" pitchFamily="18" charset="0"/>
                <a:cs typeface="Times New Roman" panose="02020603050405020304" pitchFamily="18" charset="0"/>
              </a:rPr>
              <a:t>on</a:t>
            </a:r>
            <a:r>
              <a:rPr lang="ga-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ga-IE" sz="1800" dirty="0" err="1">
                <a:effectLst/>
                <a:latin typeface="Times New Roman" panose="02020603050405020304" pitchFamily="18" charset="0"/>
                <a:ea typeface="Times New Roman" panose="02020603050405020304" pitchFamily="18" charset="0"/>
                <a:cs typeface="Times New Roman" panose="02020603050405020304" pitchFamily="18" charset="0"/>
              </a:rPr>
              <a:t>advertising</a:t>
            </a:r>
            <a:r>
              <a:rPr lang="ga-IE" sz="1800"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ga-IE" sz="1800"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Irish language on Irish language media. </a:t>
            </a:r>
          </a:p>
          <a:p>
            <a:endParaRPr lang="en-IE" dirty="0"/>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5% of any monies spent on advertising by the</a:t>
            </a:r>
            <a:r>
              <a:rPr lang="ga-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ga-IE" sz="1800" dirty="0" err="1">
                <a:effectLst/>
                <a:latin typeface="Times New Roman" panose="02020603050405020304" pitchFamily="18" charset="0"/>
                <a:ea typeface="Times New Roman" panose="02020603050405020304" pitchFamily="18" charset="0"/>
                <a:cs typeface="Times New Roman" panose="02020603050405020304" pitchFamily="18" charset="0"/>
              </a:rPr>
              <a:t>public</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body in any year shall be in the Irish language on Irish language media. The measurement will be based on 5% of the total paid advertising budget of the body, in any given year.  </a:t>
            </a:r>
          </a:p>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56949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r>
              <a:rPr lang="en-IE" dirty="0"/>
              <a:t>Digital Displays – Road traffic/danger notices VMS exempt except in a Gaeltacht region which must be in Irish</a:t>
            </a:r>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36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406F2026-7A54-47F0-9FD4-70BC1DB65DC1}"/>
              </a:ext>
            </a:extLst>
          </p:cNvPr>
          <p:cNvGrpSpPr>
            <a:grpSpLocks/>
          </p:cNvGrpSpPr>
          <p:nvPr/>
        </p:nvGrpSpPr>
        <p:grpSpPr bwMode="auto">
          <a:xfrm>
            <a:off x="-10583" y="-7938"/>
            <a:ext cx="12225868" cy="6873876"/>
            <a:chOff x="-8466" y="-8468"/>
            <a:chExt cx="9169804" cy="6874935"/>
          </a:xfrm>
        </p:grpSpPr>
        <p:cxnSp>
          <p:nvCxnSpPr>
            <p:cNvPr id="5" name="Straight Connector 4">
              <a:extLst>
                <a:ext uri="{FF2B5EF4-FFF2-40B4-BE49-F238E27FC236}">
                  <a16:creationId xmlns:a16="http://schemas.microsoft.com/office/drawing/2014/main" id="{50635B24-53A3-456C-8F9E-F582B76BF77F}"/>
                </a:ext>
              </a:extLst>
            </p:cNvPr>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F22DDA35-5FA6-4476-9C83-139428B3125F}"/>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18">
              <a:extLst>
                <a:ext uri="{FF2B5EF4-FFF2-40B4-BE49-F238E27FC236}">
                  <a16:creationId xmlns:a16="http://schemas.microsoft.com/office/drawing/2014/main" id="{66E776A5-5DB5-4589-A0CA-6B0B10DC4A07}"/>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19">
              <a:extLst>
                <a:ext uri="{FF2B5EF4-FFF2-40B4-BE49-F238E27FC236}">
                  <a16:creationId xmlns:a16="http://schemas.microsoft.com/office/drawing/2014/main" id="{18B1F79A-D553-4339-9902-515DDBB0B486}"/>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0">
              <a:extLst>
                <a:ext uri="{FF2B5EF4-FFF2-40B4-BE49-F238E27FC236}">
                  <a16:creationId xmlns:a16="http://schemas.microsoft.com/office/drawing/2014/main" id="{CC500FB0-DACE-4485-8C7C-6D7364AE7166}"/>
                </a:ext>
              </a:extLst>
            </p:cNvPr>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1">
              <a:extLst>
                <a:ext uri="{FF2B5EF4-FFF2-40B4-BE49-F238E27FC236}">
                  <a16:creationId xmlns:a16="http://schemas.microsoft.com/office/drawing/2014/main" id="{63D8118D-0253-45DE-9CBF-DD82E1800C17}"/>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2">
              <a:extLst>
                <a:ext uri="{FF2B5EF4-FFF2-40B4-BE49-F238E27FC236}">
                  <a16:creationId xmlns:a16="http://schemas.microsoft.com/office/drawing/2014/main" id="{173BABD4-7852-433E-99FB-E8E3E9EAD22D}"/>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3">
              <a:extLst>
                <a:ext uri="{FF2B5EF4-FFF2-40B4-BE49-F238E27FC236}">
                  <a16:creationId xmlns:a16="http://schemas.microsoft.com/office/drawing/2014/main" id="{2CD24BA4-3603-47D3-A78D-C9806E4F9DE7}"/>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4">
              <a:extLst>
                <a:ext uri="{FF2B5EF4-FFF2-40B4-BE49-F238E27FC236}">
                  <a16:creationId xmlns:a16="http://schemas.microsoft.com/office/drawing/2014/main" id="{A676F0AC-369B-42FB-A0A8-6D872B42A093}"/>
                </a:ext>
              </a:extLst>
            </p:cNvPr>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a:extLst>
                <a:ext uri="{FF2B5EF4-FFF2-40B4-BE49-F238E27FC236}">
                  <a16:creationId xmlns:a16="http://schemas.microsoft.com/office/drawing/2014/main" id="{DEBF4117-1485-49BF-A86D-5C634A9E210C}"/>
                </a:ext>
              </a:extLst>
            </p:cNvPr>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461" y="2404534"/>
            <a:ext cx="776895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461" y="4050835"/>
            <a:ext cx="776895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16:creationId xmlns:a16="http://schemas.microsoft.com/office/drawing/2014/main" id="{30ACE45F-3054-4773-8363-59A494AC4B2D}"/>
              </a:ext>
            </a:extLst>
          </p:cNvPr>
          <p:cNvSpPr>
            <a:spLocks noGrp="1"/>
          </p:cNvSpPr>
          <p:nvPr>
            <p:ph type="dt" sz="half" idx="10"/>
          </p:nvPr>
        </p:nvSpPr>
        <p:spPr/>
        <p:txBody>
          <a:bodyPr/>
          <a:lstStyle>
            <a:lvl1pPr>
              <a:defRPr/>
            </a:lvl1pPr>
          </a:lstStyle>
          <a:p>
            <a:pPr>
              <a:defRPr/>
            </a:pPr>
            <a:fld id="{EA622C94-7669-4CCC-BD0F-38BF2AD60B34}" type="datetime1">
              <a:rPr lang="en-US" altLang="en-US" smtClean="0"/>
              <a:t>9/19/2022</a:t>
            </a:fld>
            <a:endParaRPr lang="en-GB" altLang="en-US"/>
          </a:p>
        </p:txBody>
      </p:sp>
      <p:sp>
        <p:nvSpPr>
          <p:cNvPr id="16" name="Footer Placeholder 4">
            <a:extLst>
              <a:ext uri="{FF2B5EF4-FFF2-40B4-BE49-F238E27FC236}">
                <a16:creationId xmlns:a16="http://schemas.microsoft.com/office/drawing/2014/main" id="{41C86985-E8DC-47E6-BFBF-E0A0D74633AE}"/>
              </a:ext>
            </a:extLst>
          </p:cNvPr>
          <p:cNvSpPr>
            <a:spLocks noGrp="1"/>
          </p:cNvSpPr>
          <p:nvPr>
            <p:ph type="ftr" sz="quarter" idx="11"/>
          </p:nvPr>
        </p:nvSpPr>
        <p:spPr/>
        <p:txBody>
          <a:bodyPr/>
          <a:lstStyle>
            <a:lvl1pPr>
              <a:defRPr/>
            </a:lvl1pPr>
          </a:lstStyle>
          <a:p>
            <a:pPr>
              <a:defRPr/>
            </a:pPr>
            <a:endParaRPr lang="en-GB" altLang="en-US"/>
          </a:p>
        </p:txBody>
      </p:sp>
      <p:sp>
        <p:nvSpPr>
          <p:cNvPr id="17" name="Slide Number Placeholder 5">
            <a:extLst>
              <a:ext uri="{FF2B5EF4-FFF2-40B4-BE49-F238E27FC236}">
                <a16:creationId xmlns:a16="http://schemas.microsoft.com/office/drawing/2014/main" id="{3B195EDA-1F11-4C6D-9867-F238C5EA3F19}"/>
              </a:ext>
            </a:extLst>
          </p:cNvPr>
          <p:cNvSpPr>
            <a:spLocks noGrp="1"/>
          </p:cNvSpPr>
          <p:nvPr>
            <p:ph type="sldNum" sz="quarter" idx="12"/>
          </p:nvPr>
        </p:nvSpPr>
        <p:spPr/>
        <p:txBody>
          <a:bodyPr/>
          <a:lstStyle>
            <a:lvl1pPr>
              <a:defRPr/>
            </a:lvl1pPr>
          </a:lstStyle>
          <a:p>
            <a:pPr>
              <a:defRPr/>
            </a:pPr>
            <a:fld id="{6D3ED1DD-461F-488E-B2B1-11E9D5563C45}" type="slidenum">
              <a:rPr lang="en-GB" altLang="en-US"/>
              <a:pPr>
                <a:defRPr/>
              </a:pPr>
              <a:t>‹#›</a:t>
            </a:fld>
            <a:endParaRPr lang="en-GB" altLang="en-US"/>
          </a:p>
        </p:txBody>
      </p:sp>
    </p:spTree>
    <p:extLst>
      <p:ext uri="{BB962C8B-B14F-4D97-AF65-F5344CB8AC3E}">
        <p14:creationId xmlns:p14="http://schemas.microsoft.com/office/powerpoint/2010/main" val="1195673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9"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812800" y="4470400"/>
            <a:ext cx="8463619"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285B87-DD5B-484F-8BFF-A40C3EA52A1E}"/>
              </a:ext>
            </a:extLst>
          </p:cNvPr>
          <p:cNvSpPr>
            <a:spLocks noGrp="1"/>
          </p:cNvSpPr>
          <p:nvPr>
            <p:ph type="dt" sz="half" idx="10"/>
          </p:nvPr>
        </p:nvSpPr>
        <p:spPr/>
        <p:txBody>
          <a:bodyPr/>
          <a:lstStyle>
            <a:lvl1pPr>
              <a:defRPr/>
            </a:lvl1pPr>
          </a:lstStyle>
          <a:p>
            <a:pPr>
              <a:defRPr/>
            </a:pPr>
            <a:fld id="{98FFD385-C3E2-4A12-88D0-71B0D8EF69B9}" type="datetime1">
              <a:rPr lang="en-US" altLang="en-US" smtClean="0"/>
              <a:t>9/19/2022</a:t>
            </a:fld>
            <a:endParaRPr lang="en-GB" altLang="en-US"/>
          </a:p>
        </p:txBody>
      </p:sp>
      <p:sp>
        <p:nvSpPr>
          <p:cNvPr id="5" name="Footer Placeholder 4">
            <a:extLst>
              <a:ext uri="{FF2B5EF4-FFF2-40B4-BE49-F238E27FC236}">
                <a16:creationId xmlns:a16="http://schemas.microsoft.com/office/drawing/2014/main" id="{752EC764-3D0F-4969-8820-76FDAABCB3BF}"/>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8BAD6554-FF8E-475E-B1B4-25EA9198C174}"/>
              </a:ext>
            </a:extLst>
          </p:cNvPr>
          <p:cNvSpPr>
            <a:spLocks noGrp="1"/>
          </p:cNvSpPr>
          <p:nvPr>
            <p:ph type="sldNum" sz="quarter" idx="12"/>
          </p:nvPr>
        </p:nvSpPr>
        <p:spPr/>
        <p:txBody>
          <a:bodyPr/>
          <a:lstStyle>
            <a:lvl1pPr>
              <a:defRPr/>
            </a:lvl1pPr>
          </a:lstStyle>
          <a:p>
            <a:pPr>
              <a:defRPr/>
            </a:pPr>
            <a:fld id="{5E040247-C111-4083-8ACE-8AFB2F6C968D}" type="slidenum">
              <a:rPr lang="en-GB" altLang="en-US"/>
              <a:pPr>
                <a:defRPr/>
              </a:pPr>
              <a:t>‹#›</a:t>
            </a:fld>
            <a:endParaRPr lang="en-GB" altLang="en-US"/>
          </a:p>
        </p:txBody>
      </p:sp>
    </p:spTree>
    <p:extLst>
      <p:ext uri="{BB962C8B-B14F-4D97-AF65-F5344CB8AC3E}">
        <p14:creationId xmlns:p14="http://schemas.microsoft.com/office/powerpoint/2010/main" val="2506971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48A1ED5A-C906-4E89-9749-B50404F7C687}"/>
              </a:ext>
            </a:extLst>
          </p:cNvPr>
          <p:cNvSpPr txBox="1">
            <a:spLocks noChangeArrowheads="1"/>
          </p:cNvSpPr>
          <p:nvPr/>
        </p:nvSpPr>
        <p:spPr bwMode="auto">
          <a:xfrm>
            <a:off x="643467"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C0E474"/>
                </a:solidFill>
                <a:latin typeface="Arial" panose="020B0604020202020204" pitchFamily="34" charset="0"/>
              </a:rPr>
              <a:t>“</a:t>
            </a:r>
          </a:p>
        </p:txBody>
      </p:sp>
      <p:sp>
        <p:nvSpPr>
          <p:cNvPr id="6" name="TextBox 18">
            <a:extLst>
              <a:ext uri="{FF2B5EF4-FFF2-40B4-BE49-F238E27FC236}">
                <a16:creationId xmlns:a16="http://schemas.microsoft.com/office/drawing/2014/main" id="{2D2D174B-30B2-4F57-B973-1E47CEB84A0F}"/>
              </a:ext>
            </a:extLst>
          </p:cNvPr>
          <p:cNvSpPr txBox="1">
            <a:spLocks noChangeArrowheads="1"/>
          </p:cNvSpPr>
          <p:nvPr/>
        </p:nvSpPr>
        <p:spPr bwMode="auto">
          <a:xfrm>
            <a:off x="8997951"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1033180" y="609600"/>
            <a:ext cx="809624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468099" y="3632200"/>
            <a:ext cx="7226405"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4470400"/>
            <a:ext cx="846362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2BDAB4FB-2528-45B1-B36C-3200AB17A5F1}"/>
              </a:ext>
            </a:extLst>
          </p:cNvPr>
          <p:cNvSpPr>
            <a:spLocks noGrp="1"/>
          </p:cNvSpPr>
          <p:nvPr>
            <p:ph type="dt" sz="half" idx="14"/>
          </p:nvPr>
        </p:nvSpPr>
        <p:spPr/>
        <p:txBody>
          <a:bodyPr/>
          <a:lstStyle>
            <a:lvl1pPr>
              <a:defRPr/>
            </a:lvl1pPr>
          </a:lstStyle>
          <a:p>
            <a:pPr>
              <a:defRPr/>
            </a:pPr>
            <a:fld id="{B0529352-DDA0-43C3-8DFF-2FCFAF340817}" type="datetime1">
              <a:rPr lang="en-US" altLang="en-US" smtClean="0"/>
              <a:t>9/19/2022</a:t>
            </a:fld>
            <a:endParaRPr lang="en-GB" altLang="en-US"/>
          </a:p>
        </p:txBody>
      </p:sp>
      <p:sp>
        <p:nvSpPr>
          <p:cNvPr id="8" name="Footer Placeholder 4">
            <a:extLst>
              <a:ext uri="{FF2B5EF4-FFF2-40B4-BE49-F238E27FC236}">
                <a16:creationId xmlns:a16="http://schemas.microsoft.com/office/drawing/2014/main" id="{9C76B260-0BF0-4ECF-B6B6-85BFC3478BBF}"/>
              </a:ext>
            </a:extLst>
          </p:cNvPr>
          <p:cNvSpPr>
            <a:spLocks noGrp="1"/>
          </p:cNvSpPr>
          <p:nvPr>
            <p:ph type="ftr" sz="quarter" idx="15"/>
          </p:nvPr>
        </p:nvSpPr>
        <p:spPr/>
        <p:txBody>
          <a:bodyPr/>
          <a:lstStyle>
            <a:lvl1pPr>
              <a:defRPr/>
            </a:lvl1pPr>
          </a:lstStyle>
          <a:p>
            <a:pPr>
              <a:defRPr/>
            </a:pPr>
            <a:endParaRPr lang="en-GB" altLang="en-US"/>
          </a:p>
        </p:txBody>
      </p:sp>
      <p:sp>
        <p:nvSpPr>
          <p:cNvPr id="9" name="Slide Number Placeholder 5">
            <a:extLst>
              <a:ext uri="{FF2B5EF4-FFF2-40B4-BE49-F238E27FC236}">
                <a16:creationId xmlns:a16="http://schemas.microsoft.com/office/drawing/2014/main" id="{0D6A5352-C09C-4F6F-8AFE-B09572E91840}"/>
              </a:ext>
            </a:extLst>
          </p:cNvPr>
          <p:cNvSpPr>
            <a:spLocks noGrp="1"/>
          </p:cNvSpPr>
          <p:nvPr>
            <p:ph type="sldNum" sz="quarter" idx="16"/>
          </p:nvPr>
        </p:nvSpPr>
        <p:spPr/>
        <p:txBody>
          <a:bodyPr/>
          <a:lstStyle>
            <a:lvl1pPr>
              <a:defRPr/>
            </a:lvl1pPr>
          </a:lstStyle>
          <a:p>
            <a:pPr>
              <a:defRPr/>
            </a:pPr>
            <a:fld id="{1DE67DF0-3F2D-4ABD-9158-A42470F06D49}" type="slidenum">
              <a:rPr lang="en-GB" altLang="en-US"/>
              <a:pPr>
                <a:defRPr/>
              </a:pPr>
              <a:t>‹#›</a:t>
            </a:fld>
            <a:endParaRPr lang="en-GB" altLang="en-US"/>
          </a:p>
        </p:txBody>
      </p:sp>
    </p:spTree>
    <p:extLst>
      <p:ext uri="{BB962C8B-B14F-4D97-AF65-F5344CB8AC3E}">
        <p14:creationId xmlns:p14="http://schemas.microsoft.com/office/powerpoint/2010/main" val="3768089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12798" y="1931988"/>
            <a:ext cx="8463620"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812798" y="4527448"/>
            <a:ext cx="8463620"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16DFF8-F512-43E4-AACC-615F1210FA92}"/>
              </a:ext>
            </a:extLst>
          </p:cNvPr>
          <p:cNvSpPr>
            <a:spLocks noGrp="1"/>
          </p:cNvSpPr>
          <p:nvPr>
            <p:ph type="dt" sz="half" idx="10"/>
          </p:nvPr>
        </p:nvSpPr>
        <p:spPr/>
        <p:txBody>
          <a:bodyPr/>
          <a:lstStyle>
            <a:lvl1pPr>
              <a:defRPr/>
            </a:lvl1pPr>
          </a:lstStyle>
          <a:p>
            <a:pPr>
              <a:defRPr/>
            </a:pPr>
            <a:fld id="{CA6C049E-EFF1-410A-86D1-2AAC3EFB0F77}" type="datetime1">
              <a:rPr lang="en-US" altLang="en-US" smtClean="0"/>
              <a:t>9/19/2022</a:t>
            </a:fld>
            <a:endParaRPr lang="en-GB" altLang="en-US"/>
          </a:p>
        </p:txBody>
      </p:sp>
      <p:sp>
        <p:nvSpPr>
          <p:cNvPr id="5" name="Footer Placeholder 4">
            <a:extLst>
              <a:ext uri="{FF2B5EF4-FFF2-40B4-BE49-F238E27FC236}">
                <a16:creationId xmlns:a16="http://schemas.microsoft.com/office/drawing/2014/main" id="{BF6A742A-A19F-4D6A-8621-4B8B9AF30F69}"/>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BBDA6BCB-7A43-457F-8651-653BE8E82175}"/>
              </a:ext>
            </a:extLst>
          </p:cNvPr>
          <p:cNvSpPr>
            <a:spLocks noGrp="1"/>
          </p:cNvSpPr>
          <p:nvPr>
            <p:ph type="sldNum" sz="quarter" idx="12"/>
          </p:nvPr>
        </p:nvSpPr>
        <p:spPr/>
        <p:txBody>
          <a:bodyPr/>
          <a:lstStyle>
            <a:lvl1pPr>
              <a:defRPr/>
            </a:lvl1pPr>
          </a:lstStyle>
          <a:p>
            <a:pPr>
              <a:defRPr/>
            </a:pPr>
            <a:fld id="{47EEE528-1B0D-4050-9C80-3A3DC628A5B6}" type="slidenum">
              <a:rPr lang="en-GB" altLang="en-US"/>
              <a:pPr>
                <a:defRPr/>
              </a:pPr>
              <a:t>‹#›</a:t>
            </a:fld>
            <a:endParaRPr lang="en-GB" altLang="en-US"/>
          </a:p>
        </p:txBody>
      </p:sp>
    </p:spTree>
    <p:extLst>
      <p:ext uri="{BB962C8B-B14F-4D97-AF65-F5344CB8AC3E}">
        <p14:creationId xmlns:p14="http://schemas.microsoft.com/office/powerpoint/2010/main" val="30068873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812B4A7D-53C3-4F66-B66B-17442A2F17DD}"/>
              </a:ext>
            </a:extLst>
          </p:cNvPr>
          <p:cNvSpPr txBox="1">
            <a:spLocks noChangeArrowheads="1"/>
          </p:cNvSpPr>
          <p:nvPr/>
        </p:nvSpPr>
        <p:spPr bwMode="auto">
          <a:xfrm>
            <a:off x="643467"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C0E474"/>
                </a:solidFill>
                <a:latin typeface="Arial" panose="020B0604020202020204" pitchFamily="34" charset="0"/>
              </a:rPr>
              <a:t>“</a:t>
            </a:r>
          </a:p>
        </p:txBody>
      </p:sp>
      <p:sp>
        <p:nvSpPr>
          <p:cNvPr id="6" name="TextBox 18">
            <a:extLst>
              <a:ext uri="{FF2B5EF4-FFF2-40B4-BE49-F238E27FC236}">
                <a16:creationId xmlns:a16="http://schemas.microsoft.com/office/drawing/2014/main" id="{20E68E0B-7AA2-4708-A11F-B6A809AD5F08}"/>
              </a:ext>
            </a:extLst>
          </p:cNvPr>
          <p:cNvSpPr txBox="1">
            <a:spLocks noChangeArrowheads="1"/>
          </p:cNvSpPr>
          <p:nvPr/>
        </p:nvSpPr>
        <p:spPr bwMode="auto">
          <a:xfrm>
            <a:off x="8997951"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1033180" y="609600"/>
            <a:ext cx="809624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812796" y="4013200"/>
            <a:ext cx="8463621"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4527448"/>
            <a:ext cx="8463620"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01082492-1731-4AFB-A336-510B3F7190F5}"/>
              </a:ext>
            </a:extLst>
          </p:cNvPr>
          <p:cNvSpPr>
            <a:spLocks noGrp="1"/>
          </p:cNvSpPr>
          <p:nvPr>
            <p:ph type="dt" sz="half" idx="14"/>
          </p:nvPr>
        </p:nvSpPr>
        <p:spPr/>
        <p:txBody>
          <a:bodyPr/>
          <a:lstStyle>
            <a:lvl1pPr>
              <a:defRPr/>
            </a:lvl1pPr>
          </a:lstStyle>
          <a:p>
            <a:pPr>
              <a:defRPr/>
            </a:pPr>
            <a:fld id="{8C5DD6E6-0C90-42D5-B2E3-ED8235584C2F}" type="datetime1">
              <a:rPr lang="en-US" altLang="en-US" smtClean="0"/>
              <a:t>9/19/2022</a:t>
            </a:fld>
            <a:endParaRPr lang="en-GB" altLang="en-US"/>
          </a:p>
        </p:txBody>
      </p:sp>
      <p:sp>
        <p:nvSpPr>
          <p:cNvPr id="8" name="Footer Placeholder 4">
            <a:extLst>
              <a:ext uri="{FF2B5EF4-FFF2-40B4-BE49-F238E27FC236}">
                <a16:creationId xmlns:a16="http://schemas.microsoft.com/office/drawing/2014/main" id="{FC288B01-936C-44D9-8271-FAA9957D0A40}"/>
              </a:ext>
            </a:extLst>
          </p:cNvPr>
          <p:cNvSpPr>
            <a:spLocks noGrp="1"/>
          </p:cNvSpPr>
          <p:nvPr>
            <p:ph type="ftr" sz="quarter" idx="15"/>
          </p:nvPr>
        </p:nvSpPr>
        <p:spPr/>
        <p:txBody>
          <a:bodyPr/>
          <a:lstStyle>
            <a:lvl1pPr>
              <a:defRPr/>
            </a:lvl1pPr>
          </a:lstStyle>
          <a:p>
            <a:pPr>
              <a:defRPr/>
            </a:pPr>
            <a:endParaRPr lang="en-GB" altLang="en-US"/>
          </a:p>
        </p:txBody>
      </p:sp>
      <p:sp>
        <p:nvSpPr>
          <p:cNvPr id="9" name="Slide Number Placeholder 5">
            <a:extLst>
              <a:ext uri="{FF2B5EF4-FFF2-40B4-BE49-F238E27FC236}">
                <a16:creationId xmlns:a16="http://schemas.microsoft.com/office/drawing/2014/main" id="{4E5276AF-090F-48BA-9D35-604F20F864AD}"/>
              </a:ext>
            </a:extLst>
          </p:cNvPr>
          <p:cNvSpPr>
            <a:spLocks noGrp="1"/>
          </p:cNvSpPr>
          <p:nvPr>
            <p:ph type="sldNum" sz="quarter" idx="16"/>
          </p:nvPr>
        </p:nvSpPr>
        <p:spPr/>
        <p:txBody>
          <a:bodyPr/>
          <a:lstStyle>
            <a:lvl1pPr>
              <a:defRPr/>
            </a:lvl1pPr>
          </a:lstStyle>
          <a:p>
            <a:pPr>
              <a:defRPr/>
            </a:pPr>
            <a:fld id="{110D344A-7DD5-4734-A81D-454B35754E99}" type="slidenum">
              <a:rPr lang="en-GB" altLang="en-US"/>
              <a:pPr>
                <a:defRPr/>
              </a:pPr>
              <a:t>‹#›</a:t>
            </a:fld>
            <a:endParaRPr lang="en-GB" altLang="en-US"/>
          </a:p>
        </p:txBody>
      </p:sp>
    </p:spTree>
    <p:extLst>
      <p:ext uri="{BB962C8B-B14F-4D97-AF65-F5344CB8AC3E}">
        <p14:creationId xmlns:p14="http://schemas.microsoft.com/office/powerpoint/2010/main" val="2750316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821131" y="609600"/>
            <a:ext cx="8455287"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812796" y="4013200"/>
            <a:ext cx="8463621"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4527448"/>
            <a:ext cx="8463620"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50B55F79-7B72-4BAD-8A2C-AF1BC98401B4}"/>
              </a:ext>
            </a:extLst>
          </p:cNvPr>
          <p:cNvSpPr>
            <a:spLocks noGrp="1"/>
          </p:cNvSpPr>
          <p:nvPr>
            <p:ph type="dt" sz="half" idx="14"/>
          </p:nvPr>
        </p:nvSpPr>
        <p:spPr/>
        <p:txBody>
          <a:bodyPr/>
          <a:lstStyle>
            <a:lvl1pPr>
              <a:defRPr/>
            </a:lvl1pPr>
          </a:lstStyle>
          <a:p>
            <a:pPr>
              <a:defRPr/>
            </a:pPr>
            <a:fld id="{5346BAEF-7E14-467F-9912-1C75D7AFF048}" type="datetime1">
              <a:rPr lang="en-US" altLang="en-US" smtClean="0"/>
              <a:t>9/19/2022</a:t>
            </a:fld>
            <a:endParaRPr lang="en-GB" altLang="en-US"/>
          </a:p>
        </p:txBody>
      </p:sp>
      <p:sp>
        <p:nvSpPr>
          <p:cNvPr id="6" name="Footer Placeholder 4">
            <a:extLst>
              <a:ext uri="{FF2B5EF4-FFF2-40B4-BE49-F238E27FC236}">
                <a16:creationId xmlns:a16="http://schemas.microsoft.com/office/drawing/2014/main" id="{35C73070-6CFD-433D-8E19-2FD14F15E285}"/>
              </a:ext>
            </a:extLst>
          </p:cNvPr>
          <p:cNvSpPr>
            <a:spLocks noGrp="1"/>
          </p:cNvSpPr>
          <p:nvPr>
            <p:ph type="ftr" sz="quarter" idx="15"/>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077B9BD2-0AAF-45F8-B30A-409211D9AB11}"/>
              </a:ext>
            </a:extLst>
          </p:cNvPr>
          <p:cNvSpPr>
            <a:spLocks noGrp="1"/>
          </p:cNvSpPr>
          <p:nvPr>
            <p:ph type="sldNum" sz="quarter" idx="16"/>
          </p:nvPr>
        </p:nvSpPr>
        <p:spPr/>
        <p:txBody>
          <a:bodyPr/>
          <a:lstStyle>
            <a:lvl1pPr>
              <a:defRPr/>
            </a:lvl1pPr>
          </a:lstStyle>
          <a:p>
            <a:pPr>
              <a:defRPr/>
            </a:pPr>
            <a:fld id="{BF5E6B1B-D1DE-4AEA-A71F-506AD5053AA0}" type="slidenum">
              <a:rPr lang="en-GB" altLang="en-US"/>
              <a:pPr>
                <a:defRPr/>
              </a:pPr>
              <a:t>‹#›</a:t>
            </a:fld>
            <a:endParaRPr lang="en-GB" altLang="en-US"/>
          </a:p>
        </p:txBody>
      </p:sp>
    </p:spTree>
    <p:extLst>
      <p:ext uri="{BB962C8B-B14F-4D97-AF65-F5344CB8AC3E}">
        <p14:creationId xmlns:p14="http://schemas.microsoft.com/office/powerpoint/2010/main" val="34328983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BF22D7C-EFCD-49DE-ADA0-F78FFDBEE0C3}"/>
              </a:ext>
            </a:extLst>
          </p:cNvPr>
          <p:cNvSpPr>
            <a:spLocks noGrp="1"/>
          </p:cNvSpPr>
          <p:nvPr>
            <p:ph type="dt" sz="half" idx="10"/>
          </p:nvPr>
        </p:nvSpPr>
        <p:spPr/>
        <p:txBody>
          <a:bodyPr/>
          <a:lstStyle>
            <a:lvl1pPr>
              <a:defRPr/>
            </a:lvl1pPr>
          </a:lstStyle>
          <a:p>
            <a:pPr>
              <a:defRPr/>
            </a:pPr>
            <a:fld id="{448CC0F6-640F-4E7E-AE2D-31A37F30FE07}" type="datetime1">
              <a:rPr lang="en-US" altLang="en-US" smtClean="0"/>
              <a:t>9/19/2022</a:t>
            </a:fld>
            <a:endParaRPr lang="en-GB" altLang="en-US"/>
          </a:p>
        </p:txBody>
      </p:sp>
      <p:sp>
        <p:nvSpPr>
          <p:cNvPr id="5" name="Footer Placeholder 4">
            <a:extLst>
              <a:ext uri="{FF2B5EF4-FFF2-40B4-BE49-F238E27FC236}">
                <a16:creationId xmlns:a16="http://schemas.microsoft.com/office/drawing/2014/main" id="{97409742-E45A-49A3-99F6-A34058A14E23}"/>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FB1D1909-0D2B-4A7B-9485-CFBF6B457C52}"/>
              </a:ext>
            </a:extLst>
          </p:cNvPr>
          <p:cNvSpPr>
            <a:spLocks noGrp="1"/>
          </p:cNvSpPr>
          <p:nvPr>
            <p:ph type="sldNum" sz="quarter" idx="12"/>
          </p:nvPr>
        </p:nvSpPr>
        <p:spPr/>
        <p:txBody>
          <a:bodyPr/>
          <a:lstStyle>
            <a:lvl1pPr>
              <a:defRPr/>
            </a:lvl1pPr>
          </a:lstStyle>
          <a:p>
            <a:pPr>
              <a:defRPr/>
            </a:pPr>
            <a:fld id="{EFC75DF4-1CF0-435D-913A-A35804533B8D}" type="slidenum">
              <a:rPr lang="en-GB" altLang="en-US"/>
              <a:pPr>
                <a:defRPr/>
              </a:pPr>
              <a:t>‹#›</a:t>
            </a:fld>
            <a:endParaRPr lang="en-GB" altLang="en-US"/>
          </a:p>
        </p:txBody>
      </p:sp>
    </p:spTree>
    <p:extLst>
      <p:ext uri="{BB962C8B-B14F-4D97-AF65-F5344CB8AC3E}">
        <p14:creationId xmlns:p14="http://schemas.microsoft.com/office/powerpoint/2010/main" val="21999706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9749" y="609601"/>
            <a:ext cx="130508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812799" y="609601"/>
            <a:ext cx="6926701"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5676156-F84B-4A71-9BC0-A0A25A343583}"/>
              </a:ext>
            </a:extLst>
          </p:cNvPr>
          <p:cNvSpPr>
            <a:spLocks noGrp="1"/>
          </p:cNvSpPr>
          <p:nvPr>
            <p:ph type="dt" sz="half" idx="10"/>
          </p:nvPr>
        </p:nvSpPr>
        <p:spPr/>
        <p:txBody>
          <a:bodyPr/>
          <a:lstStyle>
            <a:lvl1pPr>
              <a:defRPr/>
            </a:lvl1pPr>
          </a:lstStyle>
          <a:p>
            <a:pPr>
              <a:defRPr/>
            </a:pPr>
            <a:fld id="{3EE69ED2-C343-4E47-BF58-5B9940194B12}" type="datetime1">
              <a:rPr lang="en-US" altLang="en-US" smtClean="0"/>
              <a:t>9/19/2022</a:t>
            </a:fld>
            <a:endParaRPr lang="en-GB" altLang="en-US"/>
          </a:p>
        </p:txBody>
      </p:sp>
      <p:sp>
        <p:nvSpPr>
          <p:cNvPr id="5" name="Footer Placeholder 4">
            <a:extLst>
              <a:ext uri="{FF2B5EF4-FFF2-40B4-BE49-F238E27FC236}">
                <a16:creationId xmlns:a16="http://schemas.microsoft.com/office/drawing/2014/main" id="{BE50D59B-D0E7-4BAC-AA19-B68742AEC623}"/>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A3FB6032-CE75-45C9-95D5-C8A7E7C3C731}"/>
              </a:ext>
            </a:extLst>
          </p:cNvPr>
          <p:cNvSpPr>
            <a:spLocks noGrp="1"/>
          </p:cNvSpPr>
          <p:nvPr>
            <p:ph type="sldNum" sz="quarter" idx="12"/>
          </p:nvPr>
        </p:nvSpPr>
        <p:spPr/>
        <p:txBody>
          <a:bodyPr/>
          <a:lstStyle>
            <a:lvl1pPr>
              <a:defRPr/>
            </a:lvl1pPr>
          </a:lstStyle>
          <a:p>
            <a:pPr>
              <a:defRPr/>
            </a:pPr>
            <a:fld id="{08A8485A-044F-4DD0-8EDE-6E2BBD4E80DF}" type="slidenum">
              <a:rPr lang="en-GB" altLang="en-US"/>
              <a:pPr>
                <a:defRPr/>
              </a:pPr>
              <a:t>‹#›</a:t>
            </a:fld>
            <a:endParaRPr lang="en-GB" altLang="en-US"/>
          </a:p>
        </p:txBody>
      </p:sp>
    </p:spTree>
    <p:extLst>
      <p:ext uri="{BB962C8B-B14F-4D97-AF65-F5344CB8AC3E}">
        <p14:creationId xmlns:p14="http://schemas.microsoft.com/office/powerpoint/2010/main" val="34158694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633BBE-9009-44DA-B630-5E2A5DB9260E}"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004634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7F24A3-DB57-41EC-AEF8-7AC774EEC200}"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40673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DBB3B2-D2A3-46AF-9B13-AF9652D10E56}"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7570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E691A7E-6DDE-4EE2-8589-CF247D7F312A}"/>
              </a:ext>
            </a:extLst>
          </p:cNvPr>
          <p:cNvSpPr>
            <a:spLocks noGrp="1"/>
          </p:cNvSpPr>
          <p:nvPr>
            <p:ph type="dt" sz="half" idx="10"/>
          </p:nvPr>
        </p:nvSpPr>
        <p:spPr/>
        <p:txBody>
          <a:bodyPr/>
          <a:lstStyle>
            <a:lvl1pPr>
              <a:defRPr/>
            </a:lvl1pPr>
          </a:lstStyle>
          <a:p>
            <a:pPr>
              <a:defRPr/>
            </a:pPr>
            <a:fld id="{E092DE28-5E5B-437F-9DD9-790E8696C27E}" type="datetime1">
              <a:rPr lang="en-US" altLang="en-US" smtClean="0"/>
              <a:t>9/19/2022</a:t>
            </a:fld>
            <a:endParaRPr lang="en-GB" altLang="en-US"/>
          </a:p>
        </p:txBody>
      </p:sp>
      <p:sp>
        <p:nvSpPr>
          <p:cNvPr id="5" name="Footer Placeholder 4">
            <a:extLst>
              <a:ext uri="{FF2B5EF4-FFF2-40B4-BE49-F238E27FC236}">
                <a16:creationId xmlns:a16="http://schemas.microsoft.com/office/drawing/2014/main" id="{E7547751-CDB8-4B47-B8E6-42404CBF24F9}"/>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26B51F1B-7377-4C08-A52B-4AAEF3F7F8A3}"/>
              </a:ext>
            </a:extLst>
          </p:cNvPr>
          <p:cNvSpPr>
            <a:spLocks noGrp="1"/>
          </p:cNvSpPr>
          <p:nvPr>
            <p:ph type="sldNum" sz="quarter" idx="12"/>
          </p:nvPr>
        </p:nvSpPr>
        <p:spPr/>
        <p:txBody>
          <a:bodyPr/>
          <a:lstStyle>
            <a:lvl1pPr>
              <a:defRPr sz="3200"/>
            </a:lvl1pPr>
          </a:lstStyle>
          <a:p>
            <a:pPr>
              <a:defRPr/>
            </a:pPr>
            <a:fld id="{203E2FAF-3BAE-4009-984D-F2DB5EBCD49B}" type="slidenum">
              <a:rPr lang="en-GB" altLang="en-US" smtClean="0"/>
              <a:pPr>
                <a:defRPr/>
              </a:pPr>
              <a:t>‹#›</a:t>
            </a:fld>
            <a:endParaRPr lang="en-GB" altLang="en-US" dirty="0"/>
          </a:p>
        </p:txBody>
      </p:sp>
    </p:spTree>
    <p:extLst>
      <p:ext uri="{BB962C8B-B14F-4D97-AF65-F5344CB8AC3E}">
        <p14:creationId xmlns:p14="http://schemas.microsoft.com/office/powerpoint/2010/main" val="2094748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572519-6B38-43B7-A340-73D316CC1C0C}" type="datetime1">
              <a:rPr lang="en-US" smtClean="0"/>
              <a:t>9/19/2022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11793445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85CF7B-5FC0-413C-8843-D5549B4FE361}" type="datetime1">
              <a:rPr lang="en-US" smtClean="0"/>
              <a:t>9/19/2022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750976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02D4DF-8EBF-40A5-A33D-9BEB1CAF1B50}" type="datetime1">
              <a:rPr lang="en-US" smtClean="0"/>
              <a:t>9/19/2022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3393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4CF798-D9D3-4A0C-8455-2E4CA1A3C32E}" type="datetime1">
              <a:rPr lang="en-US" smtClean="0"/>
              <a:t>9/19/2022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733431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BC804E-7F8F-4987-98F8-A893ADA6140E}" type="datetime1">
              <a:rPr lang="en-US" smtClean="0"/>
              <a:t>9/19/2022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13113177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17F3D9-41C2-4927-9589-A0490372D7C0}" type="datetime1">
              <a:rPr lang="en-US" smtClean="0"/>
              <a:t>9/19/2022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146739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33AD3E-A86D-4CB7-89A7-1F02AF3A6B60}"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364064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3CEDA2-B6E5-47A3-9091-6E44D4D81DA3}"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474399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276384-C7BC-4E59-A6E3-BC4F27EA78A7}"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112013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17C1EF-3684-4BEC-881E-E3D2C0B29E34}"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72550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798" y="2700869"/>
            <a:ext cx="8463620"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12798" y="4527448"/>
            <a:ext cx="8463620"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D1C4A8-518F-4087-876E-3D3C4976035A}"/>
              </a:ext>
            </a:extLst>
          </p:cNvPr>
          <p:cNvSpPr>
            <a:spLocks noGrp="1"/>
          </p:cNvSpPr>
          <p:nvPr>
            <p:ph type="dt" sz="half" idx="10"/>
          </p:nvPr>
        </p:nvSpPr>
        <p:spPr/>
        <p:txBody>
          <a:bodyPr/>
          <a:lstStyle>
            <a:lvl1pPr>
              <a:defRPr/>
            </a:lvl1pPr>
          </a:lstStyle>
          <a:p>
            <a:pPr>
              <a:defRPr/>
            </a:pPr>
            <a:fld id="{9FEE6797-8E66-4666-94E1-9A5AB527288F}" type="datetime1">
              <a:rPr lang="en-US" altLang="en-US" smtClean="0"/>
              <a:t>9/19/2022</a:t>
            </a:fld>
            <a:endParaRPr lang="en-GB" altLang="en-US"/>
          </a:p>
        </p:txBody>
      </p:sp>
      <p:sp>
        <p:nvSpPr>
          <p:cNvPr id="5" name="Footer Placeholder 4">
            <a:extLst>
              <a:ext uri="{FF2B5EF4-FFF2-40B4-BE49-F238E27FC236}">
                <a16:creationId xmlns:a16="http://schemas.microsoft.com/office/drawing/2014/main" id="{F86B0EED-F675-4F61-8776-7A41173E8CE0}"/>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F127D67F-9838-401B-B326-4E6F29397E7C}"/>
              </a:ext>
            </a:extLst>
          </p:cNvPr>
          <p:cNvSpPr>
            <a:spLocks noGrp="1"/>
          </p:cNvSpPr>
          <p:nvPr>
            <p:ph type="sldNum" sz="quarter" idx="12"/>
          </p:nvPr>
        </p:nvSpPr>
        <p:spPr/>
        <p:txBody>
          <a:bodyPr/>
          <a:lstStyle>
            <a:lvl1pPr>
              <a:defRPr/>
            </a:lvl1pPr>
          </a:lstStyle>
          <a:p>
            <a:pPr>
              <a:defRPr/>
            </a:pPr>
            <a:fld id="{F892BCE1-810C-4576-A03A-15D7CDB9C52B}" type="slidenum">
              <a:rPr lang="en-GB" altLang="en-US"/>
              <a:pPr>
                <a:defRPr/>
              </a:pPr>
              <a:t>‹#›</a:t>
            </a:fld>
            <a:endParaRPr lang="en-GB" altLang="en-US"/>
          </a:p>
        </p:txBody>
      </p:sp>
    </p:spTree>
    <p:extLst>
      <p:ext uri="{BB962C8B-B14F-4D97-AF65-F5344CB8AC3E}">
        <p14:creationId xmlns:p14="http://schemas.microsoft.com/office/powerpoint/2010/main" val="17206353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F6ECDA-1962-41FD-9568-7AFA8669D214}"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344527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FCE883-085F-4033-8443-EBD2D5666C5F}"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20085522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E8208-D92C-4456-B29C-E8AEE5715AE6}" type="datetime1">
              <a:rPr lang="en-US" smtClean="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8205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9"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12801" y="2160589"/>
            <a:ext cx="411747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58939" y="2160590"/>
            <a:ext cx="411748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BD373B09-D2A9-4204-A89C-835A83CF6D72}"/>
              </a:ext>
            </a:extLst>
          </p:cNvPr>
          <p:cNvSpPr>
            <a:spLocks noGrp="1"/>
          </p:cNvSpPr>
          <p:nvPr>
            <p:ph type="dt" sz="half" idx="10"/>
          </p:nvPr>
        </p:nvSpPr>
        <p:spPr/>
        <p:txBody>
          <a:bodyPr/>
          <a:lstStyle>
            <a:lvl1pPr>
              <a:defRPr/>
            </a:lvl1pPr>
          </a:lstStyle>
          <a:p>
            <a:pPr>
              <a:defRPr/>
            </a:pPr>
            <a:fld id="{F88E9BC4-7D6F-4390-A623-8F45A24D0427}" type="datetime1">
              <a:rPr lang="en-US" altLang="en-US" smtClean="0"/>
              <a:t>9/19/2022</a:t>
            </a:fld>
            <a:endParaRPr lang="en-GB" altLang="en-US"/>
          </a:p>
        </p:txBody>
      </p:sp>
      <p:sp>
        <p:nvSpPr>
          <p:cNvPr id="6" name="Footer Placeholder 4">
            <a:extLst>
              <a:ext uri="{FF2B5EF4-FFF2-40B4-BE49-F238E27FC236}">
                <a16:creationId xmlns:a16="http://schemas.microsoft.com/office/drawing/2014/main" id="{CF36ABCE-763B-4CF9-9AB4-639C53AE1837}"/>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448075E6-CBBD-48A7-9A85-648C7944E78C}"/>
              </a:ext>
            </a:extLst>
          </p:cNvPr>
          <p:cNvSpPr>
            <a:spLocks noGrp="1"/>
          </p:cNvSpPr>
          <p:nvPr>
            <p:ph type="sldNum" sz="quarter" idx="12"/>
          </p:nvPr>
        </p:nvSpPr>
        <p:spPr/>
        <p:txBody>
          <a:bodyPr/>
          <a:lstStyle>
            <a:lvl1pPr>
              <a:defRPr/>
            </a:lvl1pPr>
          </a:lstStyle>
          <a:p>
            <a:pPr>
              <a:defRPr/>
            </a:pPr>
            <a:fld id="{01719D00-FCC0-493B-93F1-53449DF275BC}" type="slidenum">
              <a:rPr lang="en-GB" altLang="en-US"/>
              <a:pPr>
                <a:defRPr/>
              </a:pPr>
              <a:t>‹#›</a:t>
            </a:fld>
            <a:endParaRPr lang="en-GB" altLang="en-US"/>
          </a:p>
        </p:txBody>
      </p:sp>
    </p:spTree>
    <p:extLst>
      <p:ext uri="{BB962C8B-B14F-4D97-AF65-F5344CB8AC3E}">
        <p14:creationId xmlns:p14="http://schemas.microsoft.com/office/powerpoint/2010/main" val="3607623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7"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2799" y="2160983"/>
            <a:ext cx="41208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2799" y="2737247"/>
            <a:ext cx="4120896"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55520" y="2160983"/>
            <a:ext cx="41208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55520" y="2737247"/>
            <a:ext cx="4120896"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1730FAA9-B5FD-4F5B-A878-2A6BF414FF08}"/>
              </a:ext>
            </a:extLst>
          </p:cNvPr>
          <p:cNvSpPr>
            <a:spLocks noGrp="1"/>
          </p:cNvSpPr>
          <p:nvPr>
            <p:ph type="dt" sz="half" idx="10"/>
          </p:nvPr>
        </p:nvSpPr>
        <p:spPr/>
        <p:txBody>
          <a:bodyPr/>
          <a:lstStyle>
            <a:lvl1pPr>
              <a:defRPr/>
            </a:lvl1pPr>
          </a:lstStyle>
          <a:p>
            <a:pPr>
              <a:defRPr/>
            </a:pPr>
            <a:fld id="{6429D1DC-8B36-4B2F-A6B4-C4B879EDDBAE}" type="datetime1">
              <a:rPr lang="en-US" altLang="en-US" smtClean="0"/>
              <a:t>9/19/2022</a:t>
            </a:fld>
            <a:endParaRPr lang="en-GB" altLang="en-US"/>
          </a:p>
        </p:txBody>
      </p:sp>
      <p:sp>
        <p:nvSpPr>
          <p:cNvPr id="8" name="Footer Placeholder 4">
            <a:extLst>
              <a:ext uri="{FF2B5EF4-FFF2-40B4-BE49-F238E27FC236}">
                <a16:creationId xmlns:a16="http://schemas.microsoft.com/office/drawing/2014/main" id="{48EF28F1-BB7D-4F6C-BC0E-0438414640E0}"/>
              </a:ext>
            </a:extLst>
          </p:cNvPr>
          <p:cNvSpPr>
            <a:spLocks noGrp="1"/>
          </p:cNvSpPr>
          <p:nvPr>
            <p:ph type="ftr" sz="quarter" idx="11"/>
          </p:nvPr>
        </p:nvSpPr>
        <p:spPr/>
        <p:txBody>
          <a:bodyPr/>
          <a:lstStyle>
            <a:lvl1pPr>
              <a:defRPr/>
            </a:lvl1pPr>
          </a:lstStyle>
          <a:p>
            <a:pPr>
              <a:defRPr/>
            </a:pPr>
            <a:endParaRPr lang="en-GB" altLang="en-US"/>
          </a:p>
        </p:txBody>
      </p:sp>
      <p:sp>
        <p:nvSpPr>
          <p:cNvPr id="9" name="Slide Number Placeholder 5">
            <a:extLst>
              <a:ext uri="{FF2B5EF4-FFF2-40B4-BE49-F238E27FC236}">
                <a16:creationId xmlns:a16="http://schemas.microsoft.com/office/drawing/2014/main" id="{8D32AB91-EECD-43E4-A2D5-02B4158EB691}"/>
              </a:ext>
            </a:extLst>
          </p:cNvPr>
          <p:cNvSpPr>
            <a:spLocks noGrp="1"/>
          </p:cNvSpPr>
          <p:nvPr>
            <p:ph type="sldNum" sz="quarter" idx="12"/>
          </p:nvPr>
        </p:nvSpPr>
        <p:spPr/>
        <p:txBody>
          <a:bodyPr/>
          <a:lstStyle>
            <a:lvl1pPr>
              <a:defRPr/>
            </a:lvl1pPr>
          </a:lstStyle>
          <a:p>
            <a:pPr>
              <a:defRPr/>
            </a:pPr>
            <a:fld id="{BDDF95D6-4ED4-42D7-B6D3-1F0F9DFA0EEB}" type="slidenum">
              <a:rPr lang="en-GB" altLang="en-US"/>
              <a:pPr>
                <a:defRPr/>
              </a:pPr>
              <a:t>‹#›</a:t>
            </a:fld>
            <a:endParaRPr lang="en-GB" altLang="en-US"/>
          </a:p>
        </p:txBody>
      </p:sp>
    </p:spTree>
    <p:extLst>
      <p:ext uri="{BB962C8B-B14F-4D97-AF65-F5344CB8AC3E}">
        <p14:creationId xmlns:p14="http://schemas.microsoft.com/office/powerpoint/2010/main" val="2318529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12799" y="609600"/>
            <a:ext cx="8463619" cy="1320800"/>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7B3536A1-E9A0-47C7-905B-2EA9867A3365}"/>
              </a:ext>
            </a:extLst>
          </p:cNvPr>
          <p:cNvSpPr>
            <a:spLocks noGrp="1"/>
          </p:cNvSpPr>
          <p:nvPr>
            <p:ph type="dt" sz="half" idx="10"/>
          </p:nvPr>
        </p:nvSpPr>
        <p:spPr/>
        <p:txBody>
          <a:bodyPr/>
          <a:lstStyle>
            <a:lvl1pPr>
              <a:defRPr/>
            </a:lvl1pPr>
          </a:lstStyle>
          <a:p>
            <a:pPr>
              <a:defRPr/>
            </a:pPr>
            <a:fld id="{9599DD25-5474-48BA-847D-553B2691BD9B}" type="datetime1">
              <a:rPr lang="en-US" altLang="en-US" smtClean="0"/>
              <a:t>9/19/2022</a:t>
            </a:fld>
            <a:endParaRPr lang="en-GB" altLang="en-US"/>
          </a:p>
        </p:txBody>
      </p:sp>
      <p:sp>
        <p:nvSpPr>
          <p:cNvPr id="4" name="Footer Placeholder 4">
            <a:extLst>
              <a:ext uri="{FF2B5EF4-FFF2-40B4-BE49-F238E27FC236}">
                <a16:creationId xmlns:a16="http://schemas.microsoft.com/office/drawing/2014/main" id="{C08F9A11-2376-4A75-B68B-58972462F11C}"/>
              </a:ext>
            </a:extLst>
          </p:cNvPr>
          <p:cNvSpPr>
            <a:spLocks noGrp="1"/>
          </p:cNvSpPr>
          <p:nvPr>
            <p:ph type="ftr" sz="quarter" idx="11"/>
          </p:nvPr>
        </p:nvSpPr>
        <p:spPr/>
        <p:txBody>
          <a:bodyPr/>
          <a:lstStyle>
            <a:lvl1pPr>
              <a:defRPr/>
            </a:lvl1pPr>
          </a:lstStyle>
          <a:p>
            <a:pPr>
              <a:defRPr/>
            </a:pPr>
            <a:endParaRPr lang="en-GB" altLang="en-US"/>
          </a:p>
        </p:txBody>
      </p:sp>
      <p:sp>
        <p:nvSpPr>
          <p:cNvPr id="5" name="Slide Number Placeholder 5">
            <a:extLst>
              <a:ext uri="{FF2B5EF4-FFF2-40B4-BE49-F238E27FC236}">
                <a16:creationId xmlns:a16="http://schemas.microsoft.com/office/drawing/2014/main" id="{156A35A5-58A7-4FC1-B517-B17D99EE2BB1}"/>
              </a:ext>
            </a:extLst>
          </p:cNvPr>
          <p:cNvSpPr>
            <a:spLocks noGrp="1"/>
          </p:cNvSpPr>
          <p:nvPr>
            <p:ph type="sldNum" sz="quarter" idx="12"/>
          </p:nvPr>
        </p:nvSpPr>
        <p:spPr/>
        <p:txBody>
          <a:bodyPr/>
          <a:lstStyle>
            <a:lvl1pPr>
              <a:defRPr/>
            </a:lvl1pPr>
          </a:lstStyle>
          <a:p>
            <a:pPr>
              <a:defRPr/>
            </a:pPr>
            <a:fld id="{A355EDEC-24A4-4451-9487-6C67CFC652AC}" type="slidenum">
              <a:rPr lang="en-GB" altLang="en-US"/>
              <a:pPr>
                <a:defRPr/>
              </a:pPr>
              <a:t>‹#›</a:t>
            </a:fld>
            <a:endParaRPr lang="en-GB" altLang="en-US"/>
          </a:p>
        </p:txBody>
      </p:sp>
    </p:spTree>
    <p:extLst>
      <p:ext uri="{BB962C8B-B14F-4D97-AF65-F5344CB8AC3E}">
        <p14:creationId xmlns:p14="http://schemas.microsoft.com/office/powerpoint/2010/main" val="877570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01235EE-AA61-4BE7-A7E6-BD4B4781B7F4}"/>
              </a:ext>
            </a:extLst>
          </p:cNvPr>
          <p:cNvSpPr>
            <a:spLocks noGrp="1"/>
          </p:cNvSpPr>
          <p:nvPr>
            <p:ph type="dt" sz="half" idx="10"/>
          </p:nvPr>
        </p:nvSpPr>
        <p:spPr/>
        <p:txBody>
          <a:bodyPr/>
          <a:lstStyle>
            <a:lvl1pPr>
              <a:defRPr/>
            </a:lvl1pPr>
          </a:lstStyle>
          <a:p>
            <a:pPr>
              <a:defRPr/>
            </a:pPr>
            <a:fld id="{E811C9F6-B06C-47CF-8AD4-BD952AB50749}" type="datetime1">
              <a:rPr lang="en-US" altLang="en-US" smtClean="0"/>
              <a:t>9/19/2022</a:t>
            </a:fld>
            <a:endParaRPr lang="en-GB" altLang="en-US"/>
          </a:p>
        </p:txBody>
      </p:sp>
      <p:sp>
        <p:nvSpPr>
          <p:cNvPr id="3" name="Footer Placeholder 4">
            <a:extLst>
              <a:ext uri="{FF2B5EF4-FFF2-40B4-BE49-F238E27FC236}">
                <a16:creationId xmlns:a16="http://schemas.microsoft.com/office/drawing/2014/main" id="{AF0DD502-877D-4BC7-BF8A-23C617F7B768}"/>
              </a:ext>
            </a:extLst>
          </p:cNvPr>
          <p:cNvSpPr>
            <a:spLocks noGrp="1"/>
          </p:cNvSpPr>
          <p:nvPr>
            <p:ph type="ftr" sz="quarter" idx="11"/>
          </p:nvPr>
        </p:nvSpPr>
        <p:spPr/>
        <p:txBody>
          <a:bodyPr/>
          <a:lstStyle>
            <a:lvl1pPr>
              <a:defRPr/>
            </a:lvl1pPr>
          </a:lstStyle>
          <a:p>
            <a:pPr>
              <a:defRPr/>
            </a:pPr>
            <a:endParaRPr lang="en-GB" altLang="en-US"/>
          </a:p>
        </p:txBody>
      </p:sp>
      <p:sp>
        <p:nvSpPr>
          <p:cNvPr id="4" name="Slide Number Placeholder 5">
            <a:extLst>
              <a:ext uri="{FF2B5EF4-FFF2-40B4-BE49-F238E27FC236}">
                <a16:creationId xmlns:a16="http://schemas.microsoft.com/office/drawing/2014/main" id="{3B9EAD97-BD20-44BA-B0E2-120821A4BE9E}"/>
              </a:ext>
            </a:extLst>
          </p:cNvPr>
          <p:cNvSpPr>
            <a:spLocks noGrp="1"/>
          </p:cNvSpPr>
          <p:nvPr>
            <p:ph type="sldNum" sz="quarter" idx="12"/>
          </p:nvPr>
        </p:nvSpPr>
        <p:spPr/>
        <p:txBody>
          <a:bodyPr/>
          <a:lstStyle>
            <a:lvl1pPr>
              <a:defRPr/>
            </a:lvl1pPr>
          </a:lstStyle>
          <a:p>
            <a:pPr>
              <a:defRPr/>
            </a:pPr>
            <a:fld id="{5B9AD4FA-C4C1-41D1-88F9-52C97E7463E8}" type="slidenum">
              <a:rPr lang="en-GB" altLang="en-US"/>
              <a:pPr>
                <a:defRPr/>
              </a:pPr>
              <a:t>‹#›</a:t>
            </a:fld>
            <a:endParaRPr lang="en-GB" altLang="en-US"/>
          </a:p>
        </p:txBody>
      </p:sp>
    </p:spTree>
    <p:extLst>
      <p:ext uri="{BB962C8B-B14F-4D97-AF65-F5344CB8AC3E}">
        <p14:creationId xmlns:p14="http://schemas.microsoft.com/office/powerpoint/2010/main" val="2422717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99" y="1498604"/>
            <a:ext cx="3720243"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1701" y="514926"/>
            <a:ext cx="4514716"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12799" y="2777069"/>
            <a:ext cx="3720243"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97F9C459-C102-4A81-8BFE-2788A72E926C}"/>
              </a:ext>
            </a:extLst>
          </p:cNvPr>
          <p:cNvSpPr>
            <a:spLocks noGrp="1"/>
          </p:cNvSpPr>
          <p:nvPr>
            <p:ph type="dt" sz="half" idx="10"/>
          </p:nvPr>
        </p:nvSpPr>
        <p:spPr/>
        <p:txBody>
          <a:bodyPr/>
          <a:lstStyle>
            <a:lvl1pPr>
              <a:defRPr/>
            </a:lvl1pPr>
          </a:lstStyle>
          <a:p>
            <a:pPr>
              <a:defRPr/>
            </a:pPr>
            <a:fld id="{F60DD614-E007-4335-8C9D-E67DD8B95241}" type="datetime1">
              <a:rPr lang="en-US" altLang="en-US" smtClean="0"/>
              <a:t>9/19/2022</a:t>
            </a:fld>
            <a:endParaRPr lang="en-GB" altLang="en-US"/>
          </a:p>
        </p:txBody>
      </p:sp>
      <p:sp>
        <p:nvSpPr>
          <p:cNvPr id="6" name="Footer Placeholder 4">
            <a:extLst>
              <a:ext uri="{FF2B5EF4-FFF2-40B4-BE49-F238E27FC236}">
                <a16:creationId xmlns:a16="http://schemas.microsoft.com/office/drawing/2014/main" id="{30395758-D6CC-4A19-9078-51E1266AA759}"/>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C21328C4-BDF0-4C20-B47B-A0E84904F93B}"/>
              </a:ext>
            </a:extLst>
          </p:cNvPr>
          <p:cNvSpPr>
            <a:spLocks noGrp="1"/>
          </p:cNvSpPr>
          <p:nvPr>
            <p:ph type="sldNum" sz="quarter" idx="12"/>
          </p:nvPr>
        </p:nvSpPr>
        <p:spPr/>
        <p:txBody>
          <a:bodyPr/>
          <a:lstStyle>
            <a:lvl1pPr>
              <a:defRPr/>
            </a:lvl1pPr>
          </a:lstStyle>
          <a:p>
            <a:pPr>
              <a:defRPr/>
            </a:pPr>
            <a:fld id="{69BD6561-8803-449C-A4D5-B0CDA8198CD1}" type="slidenum">
              <a:rPr lang="en-GB" altLang="en-US"/>
              <a:pPr>
                <a:defRPr/>
              </a:pPr>
              <a:t>‹#›</a:t>
            </a:fld>
            <a:endParaRPr lang="en-GB" altLang="en-US"/>
          </a:p>
        </p:txBody>
      </p:sp>
    </p:spTree>
    <p:extLst>
      <p:ext uri="{BB962C8B-B14F-4D97-AF65-F5344CB8AC3E}">
        <p14:creationId xmlns:p14="http://schemas.microsoft.com/office/powerpoint/2010/main" val="2146015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99" y="4800600"/>
            <a:ext cx="846361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799" y="609600"/>
            <a:ext cx="8463619"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12799" y="5367338"/>
            <a:ext cx="8463619"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29D243C-3FF7-4B8D-94CD-E5630DE6A24D}"/>
              </a:ext>
            </a:extLst>
          </p:cNvPr>
          <p:cNvSpPr>
            <a:spLocks noGrp="1"/>
          </p:cNvSpPr>
          <p:nvPr>
            <p:ph type="dt" sz="half" idx="10"/>
          </p:nvPr>
        </p:nvSpPr>
        <p:spPr/>
        <p:txBody>
          <a:bodyPr/>
          <a:lstStyle>
            <a:lvl1pPr>
              <a:defRPr/>
            </a:lvl1pPr>
          </a:lstStyle>
          <a:p>
            <a:pPr>
              <a:defRPr/>
            </a:pPr>
            <a:fld id="{04BB2A4C-EA25-492F-AC2C-CB7399A7FF11}" type="datetime1">
              <a:rPr lang="en-US" altLang="en-US" smtClean="0"/>
              <a:t>9/19/2022</a:t>
            </a:fld>
            <a:endParaRPr lang="en-GB" altLang="en-US"/>
          </a:p>
        </p:txBody>
      </p:sp>
      <p:sp>
        <p:nvSpPr>
          <p:cNvPr id="6" name="Footer Placeholder 4">
            <a:extLst>
              <a:ext uri="{FF2B5EF4-FFF2-40B4-BE49-F238E27FC236}">
                <a16:creationId xmlns:a16="http://schemas.microsoft.com/office/drawing/2014/main" id="{05679506-3C1D-476D-A91A-CB1420466A24}"/>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F8F84911-8596-4E4C-9472-2A25F37E4D93}"/>
              </a:ext>
            </a:extLst>
          </p:cNvPr>
          <p:cNvSpPr>
            <a:spLocks noGrp="1"/>
          </p:cNvSpPr>
          <p:nvPr>
            <p:ph type="sldNum" sz="quarter" idx="12"/>
          </p:nvPr>
        </p:nvSpPr>
        <p:spPr/>
        <p:txBody>
          <a:bodyPr/>
          <a:lstStyle>
            <a:lvl1pPr>
              <a:defRPr/>
            </a:lvl1pPr>
          </a:lstStyle>
          <a:p>
            <a:pPr>
              <a:defRPr/>
            </a:pPr>
            <a:fld id="{884D212F-1FB5-4557-91EA-8A305890A4C7}" type="slidenum">
              <a:rPr lang="en-GB" altLang="en-US"/>
              <a:pPr>
                <a:defRPr/>
              </a:pPr>
              <a:t>‹#›</a:t>
            </a:fld>
            <a:endParaRPr lang="en-GB" altLang="en-US"/>
          </a:p>
        </p:txBody>
      </p:sp>
    </p:spTree>
    <p:extLst>
      <p:ext uri="{BB962C8B-B14F-4D97-AF65-F5344CB8AC3E}">
        <p14:creationId xmlns:p14="http://schemas.microsoft.com/office/powerpoint/2010/main" val="2741899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6">
            <a:extLst>
              <a:ext uri="{FF2B5EF4-FFF2-40B4-BE49-F238E27FC236}">
                <a16:creationId xmlns:a16="http://schemas.microsoft.com/office/drawing/2014/main" id="{27175379-E612-4107-BAED-B9CBC1250923}"/>
              </a:ext>
            </a:extLst>
          </p:cNvPr>
          <p:cNvGrpSpPr>
            <a:grpSpLocks/>
          </p:cNvGrpSpPr>
          <p:nvPr/>
        </p:nvGrpSpPr>
        <p:grpSpPr bwMode="auto">
          <a:xfrm>
            <a:off x="-10583" y="-7938"/>
            <a:ext cx="12225868" cy="6873876"/>
            <a:chOff x="-8467" y="-8468"/>
            <a:chExt cx="9169805" cy="6874935"/>
          </a:xfrm>
        </p:grpSpPr>
        <p:sp>
          <p:nvSpPr>
            <p:cNvPr id="7" name="Freeform 6">
              <a:extLst>
                <a:ext uri="{FF2B5EF4-FFF2-40B4-BE49-F238E27FC236}">
                  <a16:creationId xmlns:a16="http://schemas.microsoft.com/office/drawing/2014/main" id="{79A7C86B-474B-4A40-A366-27ECAC27BB6D}"/>
                </a:ext>
              </a:extLst>
            </p:cNvPr>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A636CE8E-039C-486C-85DB-1B8BE619E8A0}"/>
                </a:ext>
              </a:extLst>
            </p:cNvPr>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C9A91F10-53D8-4C86-82CD-D6910D56B17B}"/>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7FC6BD09-803E-4B85-9CC5-7F2543B41A1F}"/>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99592D15-7B5D-4E31-8788-52F5B5438556}"/>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AF6FDDBB-1381-4D14-9712-7C45A820BF8B}"/>
                </a:ext>
              </a:extLst>
            </p:cNvPr>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E6FDF1AD-BC41-46DC-A3C4-23FE86C56C0F}"/>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730EC74D-D5A3-4881-A9FE-6B480A6CE51A}"/>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3C3D838D-FF71-4692-A354-DEDD627BBAE5}"/>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AC3521E4-6579-4C9B-960F-8E0C4A10D720}"/>
                </a:ext>
              </a:extLst>
            </p:cNvPr>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3B4DD038-A988-4119-A577-78B1FD08A5EC}"/>
              </a:ext>
            </a:extLst>
          </p:cNvPr>
          <p:cNvSpPr>
            <a:spLocks noGrp="1" noChangeArrowheads="1"/>
          </p:cNvSpPr>
          <p:nvPr>
            <p:ph type="title"/>
          </p:nvPr>
        </p:nvSpPr>
        <p:spPr bwMode="auto">
          <a:xfrm>
            <a:off x="812801" y="609600"/>
            <a:ext cx="8464551"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5CCC7BC0-050D-497D-9221-8DA471245207}"/>
              </a:ext>
            </a:extLst>
          </p:cNvPr>
          <p:cNvSpPr>
            <a:spLocks noGrp="1" noChangeArrowheads="1"/>
          </p:cNvSpPr>
          <p:nvPr>
            <p:ph type="body" idx="1"/>
          </p:nvPr>
        </p:nvSpPr>
        <p:spPr bwMode="auto">
          <a:xfrm>
            <a:off x="812801" y="2160589"/>
            <a:ext cx="8464551"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125085DA-B8A6-4A46-97CD-0631E19D1660}"/>
              </a:ext>
            </a:extLst>
          </p:cNvPr>
          <p:cNvSpPr>
            <a:spLocks noGrp="1"/>
          </p:cNvSpPr>
          <p:nvPr>
            <p:ph type="dt" sz="half" idx="2"/>
          </p:nvPr>
        </p:nvSpPr>
        <p:spPr>
          <a:xfrm>
            <a:off x="7207251" y="6042026"/>
            <a:ext cx="912283"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9D84F857-75A8-4DC6-82F5-E07FDCD2BA82}" type="datetime1">
              <a:rPr lang="en-US" altLang="en-US" smtClean="0"/>
              <a:t>9/19/2022</a:t>
            </a:fld>
            <a:endParaRPr lang="en-GB" altLang="en-US"/>
          </a:p>
        </p:txBody>
      </p:sp>
      <p:sp>
        <p:nvSpPr>
          <p:cNvPr id="5" name="Footer Placeholder 4">
            <a:extLst>
              <a:ext uri="{FF2B5EF4-FFF2-40B4-BE49-F238E27FC236}">
                <a16:creationId xmlns:a16="http://schemas.microsoft.com/office/drawing/2014/main" id="{EF0CD7B0-99DA-49FF-B140-8017FCC3364A}"/>
              </a:ext>
            </a:extLst>
          </p:cNvPr>
          <p:cNvSpPr>
            <a:spLocks noGrp="1"/>
          </p:cNvSpPr>
          <p:nvPr>
            <p:ph type="ftr" sz="quarter" idx="3"/>
          </p:nvPr>
        </p:nvSpPr>
        <p:spPr>
          <a:xfrm>
            <a:off x="812800" y="6042026"/>
            <a:ext cx="6163733"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GB" altLang="en-US"/>
          </a:p>
        </p:txBody>
      </p:sp>
      <p:sp>
        <p:nvSpPr>
          <p:cNvPr id="6" name="Slide Number Placeholder 5">
            <a:extLst>
              <a:ext uri="{FF2B5EF4-FFF2-40B4-BE49-F238E27FC236}">
                <a16:creationId xmlns:a16="http://schemas.microsoft.com/office/drawing/2014/main" id="{12D5869F-B4E0-42BD-87E7-3F9BFD1B2A90}"/>
              </a:ext>
            </a:extLst>
          </p:cNvPr>
          <p:cNvSpPr>
            <a:spLocks noGrp="1"/>
          </p:cNvSpPr>
          <p:nvPr>
            <p:ph type="sldNum" sz="quarter" idx="4"/>
          </p:nvPr>
        </p:nvSpPr>
        <p:spPr>
          <a:xfrm>
            <a:off x="8593667" y="6042026"/>
            <a:ext cx="683684"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accent1"/>
                </a:solidFill>
                <a:latin typeface="+mn-lt"/>
              </a:defRPr>
            </a:lvl1pPr>
          </a:lstStyle>
          <a:p>
            <a:pPr>
              <a:defRPr/>
            </a:pPr>
            <a:fld id="{09EC291F-DA06-4A69-8EBF-DA43CD09641A}" type="slidenum">
              <a:rPr lang="en-GB" altLang="en-US"/>
              <a:pPr>
                <a:defRPr/>
              </a:pPr>
              <a:t>‹#›</a:t>
            </a:fld>
            <a:endParaRPr lang="en-GB" altLang="en-US"/>
          </a:p>
        </p:txBody>
      </p:sp>
    </p:spTree>
    <p:extLst>
      <p:ext uri="{BB962C8B-B14F-4D97-AF65-F5344CB8AC3E}">
        <p14:creationId xmlns:p14="http://schemas.microsoft.com/office/powerpoint/2010/main" val="3346246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3A06BD9-7695-4B83-B32D-63B7584A61FB}" type="datetime1">
              <a:rPr lang="en-US" smtClean="0"/>
              <a:t>9/19/2022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7182840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mailto:eolas@coimisineir.ie"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697" y="1466850"/>
            <a:ext cx="11632675" cy="3803649"/>
          </a:xfrm>
        </p:spPr>
        <p:txBody>
          <a:bodyPr/>
          <a:lstStyle/>
          <a:p>
            <a:pPr algn="ctr"/>
            <a:r>
              <a:rPr lang="en-IE" sz="4000" dirty="0" err="1">
                <a:solidFill>
                  <a:srgbClr val="7030A0"/>
                </a:solidFill>
              </a:rPr>
              <a:t>Acht</a:t>
            </a:r>
            <a:r>
              <a:rPr lang="en-IE" sz="4000" dirty="0">
                <a:solidFill>
                  <a:srgbClr val="7030A0"/>
                </a:solidFill>
              </a:rPr>
              <a:t> na </a:t>
            </a:r>
            <a:r>
              <a:rPr lang="en-IE" sz="4000" dirty="0" err="1">
                <a:solidFill>
                  <a:srgbClr val="7030A0"/>
                </a:solidFill>
              </a:rPr>
              <a:t>dTeangacha</a:t>
            </a:r>
            <a:r>
              <a:rPr lang="en-IE" sz="4000" dirty="0">
                <a:solidFill>
                  <a:srgbClr val="7030A0"/>
                </a:solidFill>
              </a:rPr>
              <a:t> </a:t>
            </a:r>
            <a:r>
              <a:rPr lang="en-IE" sz="4000" dirty="0" err="1">
                <a:solidFill>
                  <a:srgbClr val="7030A0"/>
                </a:solidFill>
              </a:rPr>
              <a:t>Oifigiúla</a:t>
            </a:r>
            <a:r>
              <a:rPr lang="en-IE" sz="4000" dirty="0">
                <a:solidFill>
                  <a:srgbClr val="7030A0"/>
                </a:solidFill>
              </a:rPr>
              <a:t>(</a:t>
            </a:r>
            <a:r>
              <a:rPr lang="en-IE" sz="4000" dirty="0" err="1">
                <a:solidFill>
                  <a:srgbClr val="7030A0"/>
                </a:solidFill>
              </a:rPr>
              <a:t>Leasú</a:t>
            </a:r>
            <a:r>
              <a:rPr lang="en-IE" sz="4000" dirty="0">
                <a:solidFill>
                  <a:srgbClr val="7030A0"/>
                </a:solidFill>
              </a:rPr>
              <a:t>), 2021 </a:t>
            </a:r>
            <a:br>
              <a:rPr lang="en-IE" sz="4400" dirty="0">
                <a:solidFill>
                  <a:srgbClr val="7030A0"/>
                </a:solidFill>
              </a:rPr>
            </a:br>
            <a:r>
              <a:rPr lang="en-IE" sz="2400" dirty="0">
                <a:solidFill>
                  <a:srgbClr val="7030A0"/>
                </a:solidFill>
              </a:rPr>
              <a:t>Alt 10A. </a:t>
            </a:r>
            <a:r>
              <a:rPr lang="en-IE" sz="2400" dirty="0" err="1">
                <a:solidFill>
                  <a:srgbClr val="7030A0"/>
                </a:solidFill>
              </a:rPr>
              <a:t>Fógraíocht</a:t>
            </a:r>
            <a:r>
              <a:rPr lang="en-IE" sz="2400" dirty="0">
                <a:solidFill>
                  <a:srgbClr val="7030A0"/>
                </a:solidFill>
              </a:rPr>
              <a:t> ag </a:t>
            </a:r>
            <a:r>
              <a:rPr lang="en-IE" sz="2400" dirty="0" err="1">
                <a:solidFill>
                  <a:srgbClr val="7030A0"/>
                </a:solidFill>
              </a:rPr>
              <a:t>Comhlachtaí</a:t>
            </a:r>
            <a:r>
              <a:rPr lang="en-IE" sz="2400" dirty="0">
                <a:solidFill>
                  <a:srgbClr val="7030A0"/>
                </a:solidFill>
              </a:rPr>
              <a:t> </a:t>
            </a:r>
            <a:r>
              <a:rPr lang="en-IE" sz="2400" dirty="0" err="1">
                <a:solidFill>
                  <a:srgbClr val="7030A0"/>
                </a:solidFill>
              </a:rPr>
              <a:t>Poiblí</a:t>
            </a:r>
            <a:br>
              <a:rPr lang="en-IE" sz="2400" dirty="0">
                <a:solidFill>
                  <a:srgbClr val="7030A0"/>
                </a:solidFill>
              </a:rPr>
            </a:br>
            <a:br>
              <a:rPr lang="en-IE" sz="2400" dirty="0">
                <a:solidFill>
                  <a:srgbClr val="7030A0"/>
                </a:solidFill>
              </a:rPr>
            </a:br>
            <a:br>
              <a:rPr lang="en-IE" sz="1100" dirty="0">
                <a:solidFill>
                  <a:srgbClr val="7030A0"/>
                </a:solidFill>
              </a:rPr>
            </a:br>
            <a:r>
              <a:rPr lang="en-IE" sz="4000" dirty="0">
                <a:solidFill>
                  <a:schemeClr val="accent1">
                    <a:lumMod val="75000"/>
                  </a:schemeClr>
                </a:solidFill>
              </a:rPr>
              <a:t>Official Languages (Amendment) Act 2021</a:t>
            </a:r>
            <a:r>
              <a:rPr lang="en-IE" sz="4000" dirty="0"/>
              <a:t> </a:t>
            </a:r>
            <a:br>
              <a:rPr lang="en-IE" sz="4800" dirty="0"/>
            </a:br>
            <a:r>
              <a:rPr lang="en-IE" sz="2400" dirty="0">
                <a:solidFill>
                  <a:schemeClr val="accent1">
                    <a:lumMod val="75000"/>
                  </a:schemeClr>
                </a:solidFill>
              </a:rPr>
              <a:t>Section 10A. Advertising by Public Bodies</a:t>
            </a:r>
            <a:br>
              <a:rPr lang="en-IE" sz="2400" dirty="0">
                <a:solidFill>
                  <a:schemeClr val="accent1">
                    <a:lumMod val="75000"/>
                  </a:schemeClr>
                </a:solidFill>
              </a:rPr>
            </a:br>
            <a:endParaRPr lang="en-IE" sz="1200" dirty="0"/>
          </a:p>
        </p:txBody>
      </p:sp>
      <p:pic>
        <p:nvPicPr>
          <p:cNvPr id="4" name="Picture 3">
            <a:extLst>
              <a:ext uri="{FF2B5EF4-FFF2-40B4-BE49-F238E27FC236}">
                <a16:creationId xmlns:a16="http://schemas.microsoft.com/office/drawing/2014/main" id="{42C8DFBF-E6A8-4550-B09D-C15AD2D9DC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68861" y="863600"/>
            <a:ext cx="3009942" cy="1307031"/>
          </a:xfrm>
          <a:prstGeom prst="rect">
            <a:avLst/>
          </a:prstGeom>
          <a:ln>
            <a:noFill/>
          </a:ln>
          <a:effectLst>
            <a:outerShdw blurRad="292100" dist="139700" dir="2700000" algn="tl" rotWithShape="0">
              <a:srgbClr val="333333">
                <a:alpha val="65000"/>
              </a:srgbClr>
            </a:outerShdw>
          </a:effectLst>
        </p:spPr>
      </p:pic>
      <p:sp>
        <p:nvSpPr>
          <p:cNvPr id="3" name="Coinneálaí ionaid uimhir sleamhnáin 2">
            <a:extLst>
              <a:ext uri="{FF2B5EF4-FFF2-40B4-BE49-F238E27FC236}">
                <a16:creationId xmlns:a16="http://schemas.microsoft.com/office/drawing/2014/main" id="{63356E09-1AC1-8023-955C-A38F6C03C96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3200" dirty="0">
                <a:solidFill>
                  <a:srgbClr val="90C226"/>
                </a:solidFill>
                <a:latin typeface="Trebuchet MS" panose="020B0603020202020204"/>
              </a:rPr>
              <a:t>1</a:t>
            </a:r>
            <a:endParaRPr kumimoji="0" 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033060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324406" y="131761"/>
            <a:ext cx="10350499" cy="638175"/>
          </a:xfrm>
        </p:spPr>
        <p:txBody>
          <a:bodyPr/>
          <a:lstStyle/>
          <a:p>
            <a:r>
              <a:rPr lang="en-IE" sz="3600" u="sng" dirty="0">
                <a:effectLst/>
                <a:latin typeface="Calibri" panose="020F0502020204030204" pitchFamily="34" charset="0"/>
                <a:ea typeface="Times New Roman" panose="02020603050405020304" pitchFamily="18" charset="0"/>
              </a:rPr>
              <a:t>What falls under these provisions?</a:t>
            </a:r>
            <a:br>
              <a:rPr lang="en-IE" sz="3600" dirty="0">
                <a:effectLst/>
                <a:latin typeface="Calibri" panose="020F0502020204030204" pitchFamily="34" charset="0"/>
                <a:ea typeface="Calibri" panose="020F0502020204030204" pitchFamily="34" charset="0"/>
              </a:rPr>
            </a:b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24406" y="896304"/>
            <a:ext cx="11175444" cy="5734050"/>
          </a:xfrm>
        </p:spPr>
        <p:txBody>
          <a:bodyPr rtlCol="0">
            <a:normAutofit/>
          </a:bodyPr>
          <a:lstStyle/>
          <a:p>
            <a:pPr marL="0" indent="0">
              <a:buNone/>
            </a:pPr>
            <a:r>
              <a:rPr lang="en-IE" sz="2800" dirty="0">
                <a:latin typeface="Trebuchet MS" panose="020B0603020202020204" pitchFamily="34" charset="0"/>
                <a:ea typeface="Times New Roman" panose="02020603050405020304" pitchFamily="18" charset="0"/>
              </a:rPr>
              <a:t>Advertising by Public Bodies in the following contexts…</a:t>
            </a:r>
            <a:endParaRPr lang="en-IE" sz="1000" dirty="0">
              <a:latin typeface="Trebuchet MS" panose="020B0603020202020204" pitchFamily="34" charset="0"/>
              <a:ea typeface="Times New Roman" panose="02020603050405020304" pitchFamily="18" charset="0"/>
            </a:endParaRPr>
          </a:p>
          <a:p>
            <a:r>
              <a:rPr lang="en-IE" sz="2400" dirty="0">
                <a:effectLst/>
                <a:latin typeface="Trebuchet MS" panose="020B0603020202020204" pitchFamily="34" charset="0"/>
                <a:ea typeface="Times New Roman" panose="02020603050405020304" pitchFamily="18" charset="0"/>
              </a:rPr>
              <a:t>TV/VOD</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Radio/Audio</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Press</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Outdoor</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Digital Display (Excluding VMS traffic signs)</a:t>
            </a:r>
          </a:p>
          <a:p>
            <a:r>
              <a:rPr lang="en-IE" sz="2400" dirty="0">
                <a:effectLst/>
                <a:latin typeface="Trebuchet MS" panose="020B0603020202020204" pitchFamily="34" charset="0"/>
                <a:ea typeface="Times New Roman" panose="02020603050405020304" pitchFamily="18" charset="0"/>
              </a:rPr>
              <a:t>Digital Native Advertising</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Digital Paid Content</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An Advertisement (as distinct from content) that runs on owned channels,  e.g., a recruitment </a:t>
            </a:r>
            <a:r>
              <a:rPr lang="en-IE" sz="2400" u="sng" dirty="0">
                <a:effectLst/>
                <a:latin typeface="Trebuchet MS" panose="020B0603020202020204" pitchFamily="34" charset="0"/>
                <a:ea typeface="Times New Roman" panose="02020603050405020304" pitchFamily="18" charset="0"/>
              </a:rPr>
              <a:t>ad</a:t>
            </a:r>
            <a:r>
              <a:rPr lang="en-IE" sz="2400" dirty="0">
                <a:effectLst/>
                <a:latin typeface="Trebuchet MS" panose="020B0603020202020204" pitchFamily="34" charset="0"/>
                <a:ea typeface="Times New Roman" panose="02020603050405020304" pitchFamily="18" charset="0"/>
              </a:rPr>
              <a:t> on own website, </a:t>
            </a:r>
          </a:p>
          <a:p>
            <a:pPr marL="361950" indent="0">
              <a:buNone/>
            </a:pPr>
            <a:r>
              <a:rPr lang="en-IE" sz="2400" dirty="0">
                <a:effectLst/>
                <a:latin typeface="Trebuchet MS" panose="020B0603020202020204" pitchFamily="34" charset="0"/>
                <a:ea typeface="Times New Roman" panose="02020603050405020304" pitchFamily="18" charset="0"/>
              </a:rPr>
              <a:t>i.e. section 10A. 2(b)(</a:t>
            </a:r>
            <a:r>
              <a:rPr lang="en-IE" sz="2400" dirty="0" err="1">
                <a:effectLst/>
                <a:latin typeface="Trebuchet MS" panose="020B0603020202020204" pitchFamily="34" charset="0"/>
                <a:ea typeface="Times New Roman" panose="02020603050405020304" pitchFamily="18" charset="0"/>
              </a:rPr>
              <a:t>i</a:t>
            </a:r>
            <a:r>
              <a:rPr lang="en-IE" sz="2400" dirty="0">
                <a:effectLst/>
                <a:latin typeface="Trebuchet MS" panose="020B0603020202020204" pitchFamily="34" charset="0"/>
                <a:ea typeface="Times New Roman" panose="02020603050405020304" pitchFamily="18" charset="0"/>
              </a:rPr>
              <a:t>)</a:t>
            </a:r>
            <a:endParaRPr lang="en-IE" sz="2400" dirty="0">
              <a:effectLst/>
              <a:latin typeface="Trebuchet MS" panose="020B0603020202020204" pitchFamily="34" charset="0"/>
              <a:ea typeface="Calibri" panose="020F0502020204030204" pitchFamily="34" charset="0"/>
            </a:endParaRPr>
          </a:p>
          <a:p>
            <a:pPr marL="0" indent="0">
              <a:buNone/>
            </a:pPr>
            <a:endParaRPr lang="en-IE" sz="1800" dirty="0">
              <a:effectLst/>
              <a:latin typeface="Calibri" panose="020F0502020204030204" pitchFamily="34" charset="0"/>
              <a:ea typeface="Calibri" panose="020F0502020204030204" pitchFamily="34"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514719270"/>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en-US" dirty="0"/>
              <a:t>What doesn’t fall under these provisions?</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903921"/>
            <a:ext cx="9636124" cy="5734050"/>
          </a:xfrm>
        </p:spPr>
        <p:txBody>
          <a:bodyPr rtlCol="0">
            <a:normAutofit/>
          </a:bodyPr>
          <a:lstStyle/>
          <a:p>
            <a:pPr marL="0" indent="0">
              <a:buNone/>
            </a:pPr>
            <a:r>
              <a:rPr lang="en-IE" sz="2800" dirty="0">
                <a:effectLst/>
                <a:latin typeface="Trebuchet MS" panose="020B0603020202020204" pitchFamily="34" charset="0"/>
                <a:ea typeface="Times New Roman" panose="02020603050405020304" pitchFamily="18" charset="0"/>
              </a:rPr>
              <a:t>Content as distinct from advertising on owned media:</a:t>
            </a:r>
          </a:p>
          <a:p>
            <a:r>
              <a:rPr lang="en-IE" sz="2400" dirty="0">
                <a:effectLst/>
                <a:latin typeface="Trebuchet MS" panose="020B0603020202020204" pitchFamily="34" charset="0"/>
                <a:ea typeface="Times New Roman" panose="02020603050405020304" pitchFamily="18" charset="0"/>
              </a:rPr>
              <a:t>Digital Content that runs on own media only</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Press Releases</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Brochures </a:t>
            </a:r>
          </a:p>
          <a:p>
            <a:r>
              <a:rPr lang="en-IE" sz="2400" dirty="0">
                <a:latin typeface="Trebuchet MS" panose="020B0603020202020204" pitchFamily="34" charset="0"/>
                <a:ea typeface="Times New Roman" panose="02020603050405020304" pitchFamily="18" charset="0"/>
              </a:rPr>
              <a:t>Newsletters</a:t>
            </a:r>
            <a:endParaRPr lang="en-IE" sz="2400" dirty="0">
              <a:effectLst/>
              <a:latin typeface="Trebuchet MS" panose="020B0603020202020204" pitchFamily="34" charset="0"/>
              <a:ea typeface="Times New Roman" panose="02020603050405020304" pitchFamily="18" charset="0"/>
            </a:endParaRPr>
          </a:p>
          <a:p>
            <a:r>
              <a:rPr lang="en-IE" sz="2400" dirty="0">
                <a:effectLst/>
                <a:latin typeface="Trebuchet MS" panose="020B0603020202020204" pitchFamily="34" charset="0"/>
                <a:ea typeface="Times New Roman" panose="02020603050405020304" pitchFamily="18" charset="0"/>
              </a:rPr>
              <a:t>Blogs</a:t>
            </a:r>
          </a:p>
          <a:p>
            <a:r>
              <a:rPr lang="en-IE" sz="2400" dirty="0">
                <a:latin typeface="Trebuchet MS" panose="020B0603020202020204" pitchFamily="34" charset="0"/>
                <a:ea typeface="Calibri" panose="020F0502020204030204" pitchFamily="34" charset="0"/>
              </a:rPr>
              <a:t>Paid Search Advertising</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Shares</a:t>
            </a:r>
          </a:p>
          <a:p>
            <a:r>
              <a:rPr lang="en-IE" sz="2400" dirty="0">
                <a:latin typeface="Trebuchet MS" panose="020B0603020202020204" pitchFamily="34" charset="0"/>
                <a:ea typeface="Calibri" panose="020F0502020204030204" pitchFamily="34" charset="0"/>
              </a:rPr>
              <a:t>Posts and r</a:t>
            </a:r>
            <a:r>
              <a:rPr lang="en-IE" sz="2400" dirty="0">
                <a:effectLst/>
                <a:latin typeface="Trebuchet MS" panose="020B0603020202020204" pitchFamily="34" charset="0"/>
                <a:ea typeface="Times New Roman" panose="02020603050405020304" pitchFamily="18" charset="0"/>
              </a:rPr>
              <a:t>eposts (of content </a:t>
            </a:r>
            <a:r>
              <a:rPr lang="en-IE" sz="2400" b="1" dirty="0">
                <a:effectLst/>
                <a:latin typeface="Trebuchet MS" panose="020B0603020202020204" pitchFamily="34" charset="0"/>
                <a:ea typeface="Times New Roman" panose="02020603050405020304" pitchFamily="18" charset="0"/>
              </a:rPr>
              <a:t>as opposed to </a:t>
            </a:r>
            <a:r>
              <a:rPr lang="en-IE" sz="2400" dirty="0">
                <a:effectLst/>
                <a:latin typeface="Trebuchet MS" panose="020B0603020202020204" pitchFamily="34" charset="0"/>
                <a:ea typeface="Times New Roman" panose="02020603050405020304" pitchFamily="18" charset="0"/>
              </a:rPr>
              <a:t>advertisements) </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Reviews</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Influencers </a:t>
            </a:r>
            <a:endParaRPr lang="en-IE" sz="2400" dirty="0">
              <a:effectLst/>
              <a:latin typeface="Trebuchet MS" panose="020B0603020202020204" pitchFamily="34" charset="0"/>
              <a:ea typeface="Calibri" panose="020F0502020204030204" pitchFamily="34"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324150541"/>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en-US" altLang="en-US" b="1" dirty="0"/>
              <a:t>Recommended Approach</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315099"/>
            <a:ext cx="8329641" cy="5092052"/>
          </a:xfrm>
        </p:spPr>
        <p:txBody>
          <a:bodyPr rtlCol="0">
            <a:normAutofit/>
          </a:bodyPr>
          <a:lstStyle/>
          <a:p>
            <a:pPr fontAlgn="auto">
              <a:spcAft>
                <a:spcPts val="0"/>
              </a:spcAft>
              <a:defRPr/>
            </a:pPr>
            <a:r>
              <a:rPr lang="en-US" sz="2400" dirty="0"/>
              <a:t>Each of the official languages should be given parity of esteem in all media, for instance, similar copy lengths for TV and radio, similar sizes for print and social.  </a:t>
            </a:r>
          </a:p>
          <a:p>
            <a:pPr marL="0" indent="0" fontAlgn="auto">
              <a:spcAft>
                <a:spcPts val="0"/>
              </a:spcAft>
              <a:buNone/>
              <a:defRPr/>
            </a:pPr>
            <a:endParaRPr lang="en-US" sz="2400" dirty="0"/>
          </a:p>
          <a:p>
            <a:pPr fontAlgn="auto">
              <a:spcAft>
                <a:spcPts val="0"/>
              </a:spcAft>
              <a:defRPr/>
            </a:pPr>
            <a:r>
              <a:rPr lang="en-US" sz="2400" dirty="0"/>
              <a:t>An English language advertisement should not be revoiced in Irish, and an Irish language advertisement should not be revoiced in English. Dubbing or subtitles are not recommended. </a:t>
            </a:r>
          </a:p>
          <a:p>
            <a:pPr marL="0" indent="0" fontAlgn="auto">
              <a:spcAft>
                <a:spcPts val="0"/>
              </a:spcAft>
              <a:buNone/>
              <a:defRPr/>
            </a:pPr>
            <a:endParaRPr lang="en-US" sz="2400" dirty="0"/>
          </a:p>
          <a:p>
            <a:pPr fontAlgn="auto">
              <a:spcAft>
                <a:spcPts val="0"/>
              </a:spcAft>
              <a:defRPr/>
            </a:pPr>
            <a:r>
              <a:rPr lang="en-US" sz="2400" dirty="0"/>
              <a:t>Advertisements placed with Irish language media will be in Irish only.</a:t>
            </a:r>
          </a:p>
          <a:p>
            <a:pPr fontAlgn="auto">
              <a:spcAft>
                <a:spcPts val="0"/>
              </a:spcAft>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579010486"/>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en-US" altLang="en-US" b="1" dirty="0"/>
              <a:t>Recommended Approach (cont.)</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591106" y="1019203"/>
            <a:ext cx="8489394" cy="5485418"/>
          </a:xfrm>
        </p:spPr>
        <p:txBody>
          <a:bodyPr rtlCol="0">
            <a:normAutofit lnSpcReduction="10000"/>
          </a:bodyPr>
          <a:lstStyle/>
          <a:p>
            <a:pPr fontAlgn="auto">
              <a:spcAft>
                <a:spcPts val="0"/>
              </a:spcAft>
              <a:defRPr/>
            </a:pPr>
            <a:r>
              <a:rPr lang="en-US" sz="2200" dirty="0"/>
              <a:t>“Irish language media” means any media in which 50 per cent or more of the content of those media is through the Irish language (excluding advertisements).</a:t>
            </a:r>
          </a:p>
          <a:p>
            <a:pPr fontAlgn="auto">
              <a:spcAft>
                <a:spcPts val="0"/>
              </a:spcAft>
              <a:defRPr/>
            </a:pPr>
            <a:endParaRPr lang="en-US" sz="800" dirty="0"/>
          </a:p>
          <a:p>
            <a:pPr fontAlgn="auto">
              <a:spcAft>
                <a:spcPts val="0"/>
              </a:spcAft>
              <a:defRPr/>
            </a:pPr>
            <a:r>
              <a:rPr lang="en-US" sz="2200" dirty="0"/>
              <a:t>The responsibility lies with the public bodies to ensure that 20% of their annual advertising placed by the body is done through the Irish language.</a:t>
            </a:r>
          </a:p>
          <a:p>
            <a:pPr fontAlgn="auto">
              <a:spcAft>
                <a:spcPts val="0"/>
              </a:spcAft>
              <a:defRPr/>
            </a:pPr>
            <a:endParaRPr lang="en-US" sz="800" dirty="0"/>
          </a:p>
          <a:p>
            <a:pPr fontAlgn="auto">
              <a:spcAft>
                <a:spcPts val="0"/>
              </a:spcAft>
              <a:defRPr/>
            </a:pPr>
            <a:r>
              <a:rPr lang="en-US" sz="2200" dirty="0"/>
              <a:t>The responsibility lies with public bodies to ensure that 5% of their annual general advertising budget is spent on Irish language advertising, on Irish language media. </a:t>
            </a:r>
          </a:p>
          <a:p>
            <a:pPr fontAlgn="auto">
              <a:spcAft>
                <a:spcPts val="0"/>
              </a:spcAft>
              <a:defRPr/>
            </a:pPr>
            <a:endParaRPr lang="en-US" sz="800" dirty="0"/>
          </a:p>
          <a:p>
            <a:pPr fontAlgn="auto">
              <a:spcAft>
                <a:spcPts val="0"/>
              </a:spcAft>
              <a:defRPr/>
            </a:pPr>
            <a:r>
              <a:rPr lang="en-US" sz="2200" dirty="0"/>
              <a:t>The total of all expenditure, rather than the expenditure of each media channel, may be used for the purposes of the audit. Cost of production will not be considered for the purpose of audit.</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677551820"/>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en-US" altLang="en-US" b="1" dirty="0"/>
              <a:t>Measurement</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408620"/>
            <a:ext cx="9636124" cy="6119923"/>
          </a:xfrm>
        </p:spPr>
        <p:txBody>
          <a:bodyPr rtlCol="0">
            <a:normAutofit/>
          </a:bodyPr>
          <a:lstStyle/>
          <a:p>
            <a:pPr fontAlgn="auto">
              <a:spcAft>
                <a:spcPts val="0"/>
              </a:spcAft>
              <a:defRPr/>
            </a:pPr>
            <a:r>
              <a:rPr lang="en-US" sz="2400" dirty="0"/>
              <a:t>OCT has consulted extensively with many Public Bodies as well as sectoral interests, including IAPI (Institute of Advertising Practitioners Ireland) and its media agency members.</a:t>
            </a:r>
          </a:p>
          <a:p>
            <a:pPr marL="0" indent="0" fontAlgn="auto">
              <a:spcAft>
                <a:spcPts val="0"/>
              </a:spcAft>
              <a:buNone/>
              <a:defRPr/>
            </a:pPr>
            <a:endParaRPr lang="en-US" sz="1000" dirty="0"/>
          </a:p>
          <a:p>
            <a:pPr fontAlgn="auto">
              <a:spcAft>
                <a:spcPts val="0"/>
              </a:spcAft>
              <a:defRPr/>
            </a:pPr>
            <a:r>
              <a:rPr lang="en-US" sz="2400" dirty="0"/>
              <a:t>“20% of any advertising placed” (10A. 1 (a)), means 20% of “Owned” and “Paid” advertising as defined above.  </a:t>
            </a:r>
          </a:p>
          <a:p>
            <a:pPr marL="0" indent="0" fontAlgn="auto">
              <a:spcAft>
                <a:spcPts val="0"/>
              </a:spcAft>
              <a:buNone/>
              <a:defRPr/>
            </a:pPr>
            <a:endParaRPr lang="en-US" sz="1000" dirty="0"/>
          </a:p>
          <a:p>
            <a:pPr fontAlgn="auto">
              <a:spcAft>
                <a:spcPts val="0"/>
              </a:spcAft>
              <a:defRPr/>
            </a:pPr>
            <a:r>
              <a:rPr lang="en-US" sz="2400" dirty="0"/>
              <a:t>For public bodies that place their advertising through third party media buying agencies, the standard industry measurement systems, e.g. ratings for TV, will apply.</a:t>
            </a:r>
          </a:p>
          <a:p>
            <a:pPr marL="0" indent="0" fontAlgn="auto">
              <a:spcAft>
                <a:spcPts val="0"/>
              </a:spcAft>
              <a:buNone/>
              <a:defRPr/>
            </a:pPr>
            <a:endParaRPr lang="en-US" sz="1000" dirty="0"/>
          </a:p>
          <a:p>
            <a:pPr marL="0" indent="0" fontAlgn="auto">
              <a:spcAft>
                <a:spcPts val="0"/>
              </a:spcAft>
              <a:buNone/>
              <a:defRPr/>
            </a:pPr>
            <a:endParaRPr lang="en-US" sz="1000" dirty="0"/>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612386700"/>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en-US" altLang="en-US" b="1" dirty="0"/>
              <a:t>Measurement (contd.)</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858204"/>
            <a:ext cx="9636124" cy="6119923"/>
          </a:xfrm>
        </p:spPr>
        <p:txBody>
          <a:bodyPr rtlCol="0">
            <a:normAutofit/>
          </a:bodyPr>
          <a:lstStyle/>
          <a:p>
            <a:pPr marL="0" indent="0">
              <a:buNone/>
            </a:pPr>
            <a:endParaRPr lang="en-IE" sz="2400" dirty="0">
              <a:effectLst/>
              <a:latin typeface="+mj-lt"/>
              <a:ea typeface="Calibri" panose="020F0502020204030204" pitchFamily="34" charset="0"/>
            </a:endParaRPr>
          </a:p>
          <a:p>
            <a:r>
              <a:rPr lang="en-IE" sz="2400" dirty="0">
                <a:effectLst/>
                <a:latin typeface="+mj-lt"/>
                <a:ea typeface="Calibri" panose="020F0502020204030204" pitchFamily="34" charset="0"/>
              </a:rPr>
              <a:t>Using these guidelines, on slides 16 and 17 - the onus will be on the public body to show that it has complied with the 20% </a:t>
            </a:r>
            <a:r>
              <a:rPr lang="en-IE" sz="2400" dirty="0">
                <a:latin typeface="+mj-lt"/>
                <a:ea typeface="Calibri" panose="020F0502020204030204" pitchFamily="34" charset="0"/>
              </a:rPr>
              <a:t>obligation</a:t>
            </a:r>
            <a:r>
              <a:rPr lang="en-IE" sz="2400" dirty="0">
                <a:effectLst/>
                <a:latin typeface="+mj-lt"/>
                <a:ea typeface="Calibri" panose="020F0502020204030204" pitchFamily="34" charset="0"/>
              </a:rPr>
              <a:t>. The 20% </a:t>
            </a:r>
            <a:r>
              <a:rPr lang="en-IE" sz="2400" dirty="0">
                <a:latin typeface="+mj-lt"/>
                <a:ea typeface="Calibri" panose="020F0502020204030204" pitchFamily="34" charset="0"/>
              </a:rPr>
              <a:t>obligation</a:t>
            </a:r>
            <a:r>
              <a:rPr lang="en-IE" sz="2400" dirty="0">
                <a:effectLst/>
                <a:latin typeface="+mj-lt"/>
                <a:ea typeface="Calibri" panose="020F0502020204030204" pitchFamily="34" charset="0"/>
              </a:rPr>
              <a:t> does not necessarily have to be applied to each individual advertising campaign. It does have to be 20% “in the round” at the end of the reporting year.</a:t>
            </a:r>
          </a:p>
          <a:p>
            <a:pPr marL="0" indent="0">
              <a:buNone/>
            </a:pPr>
            <a:endParaRPr lang="en-IE" sz="2400" dirty="0">
              <a:effectLst/>
              <a:latin typeface="+mj-lt"/>
              <a:ea typeface="Calibri" panose="020F0502020204030204" pitchFamily="34" charset="0"/>
            </a:endParaRPr>
          </a:p>
          <a:p>
            <a:r>
              <a:rPr lang="en-IE" sz="2400" dirty="0">
                <a:effectLst/>
                <a:latin typeface="+mj-lt"/>
                <a:ea typeface="Calibri" panose="020F0502020204030204" pitchFamily="34" charset="0"/>
              </a:rPr>
              <a:t>In order to reach the 20% target for campaigns, some bodies may give 1/5 copy rotation instructions to media outlets i.e. instruction to ensure every 5th ad is the Irish language version. This “rotation model” will be accepted as an indication of compliance. </a:t>
            </a:r>
          </a:p>
          <a:p>
            <a:pPr fontAlgn="auto">
              <a:spcAft>
                <a:spcPts val="0"/>
              </a:spcAft>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52645896"/>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393700" y="131761"/>
            <a:ext cx="10350499" cy="638175"/>
          </a:xfrm>
        </p:spPr>
        <p:txBody>
          <a:bodyPr/>
          <a:lstStyle/>
          <a:p>
            <a:r>
              <a:rPr lang="en-US" altLang="en-US" b="1" dirty="0"/>
              <a:t>Measurement (cont.)</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858204"/>
            <a:ext cx="9636124" cy="6119923"/>
          </a:xfrm>
        </p:spPr>
        <p:txBody>
          <a:bodyPr rtlCol="0">
            <a:normAutofit/>
          </a:bodyPr>
          <a:lstStyle/>
          <a:p>
            <a:pPr marL="0" indent="0">
              <a:buNone/>
            </a:pPr>
            <a:endParaRPr lang="en-IE" sz="2400" dirty="0">
              <a:effectLst/>
              <a:latin typeface="+mj-lt"/>
              <a:ea typeface="Calibri" panose="020F0502020204030204" pitchFamily="34"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graphicFrame>
        <p:nvGraphicFramePr>
          <p:cNvPr id="5" name="Table 3">
            <a:extLst>
              <a:ext uri="{FF2B5EF4-FFF2-40B4-BE49-F238E27FC236}">
                <a16:creationId xmlns:a16="http://schemas.microsoft.com/office/drawing/2014/main" id="{CE21ABC8-37D2-AD6B-BD31-D3BB95F75403}"/>
              </a:ext>
            </a:extLst>
          </p:cNvPr>
          <p:cNvGraphicFramePr>
            <a:graphicFrameLocks/>
          </p:cNvGraphicFramePr>
          <p:nvPr>
            <p:extLst>
              <p:ext uri="{D42A27DB-BD31-4B8C-83A1-F6EECF244321}">
                <p14:modId xmlns:p14="http://schemas.microsoft.com/office/powerpoint/2010/main" val="2416120986"/>
              </p:ext>
            </p:extLst>
          </p:nvPr>
        </p:nvGraphicFramePr>
        <p:xfrm>
          <a:off x="393700" y="858203"/>
          <a:ext cx="9655728" cy="4798858"/>
        </p:xfrm>
        <a:graphic>
          <a:graphicData uri="http://schemas.openxmlformats.org/drawingml/2006/table">
            <a:tbl>
              <a:tblPr firstRow="1" bandRow="1">
                <a:tableStyleId>{5C22544A-7EE6-4342-B048-85BDC9FD1C3A}</a:tableStyleId>
              </a:tblPr>
              <a:tblGrid>
                <a:gridCol w="2252819">
                  <a:extLst>
                    <a:ext uri="{9D8B030D-6E8A-4147-A177-3AD203B41FA5}">
                      <a16:colId xmlns:a16="http://schemas.microsoft.com/office/drawing/2014/main" val="1995913805"/>
                    </a:ext>
                  </a:extLst>
                </a:gridCol>
                <a:gridCol w="3061737">
                  <a:extLst>
                    <a:ext uri="{9D8B030D-6E8A-4147-A177-3AD203B41FA5}">
                      <a16:colId xmlns:a16="http://schemas.microsoft.com/office/drawing/2014/main" val="1940356593"/>
                    </a:ext>
                  </a:extLst>
                </a:gridCol>
                <a:gridCol w="4341172">
                  <a:extLst>
                    <a:ext uri="{9D8B030D-6E8A-4147-A177-3AD203B41FA5}">
                      <a16:colId xmlns:a16="http://schemas.microsoft.com/office/drawing/2014/main" val="2446115561"/>
                    </a:ext>
                  </a:extLst>
                </a:gridCol>
              </a:tblGrid>
              <a:tr h="800767">
                <a:tc>
                  <a:txBody>
                    <a:bodyPr/>
                    <a:lstStyle/>
                    <a:p>
                      <a:pPr algn="ctr" fontAlgn="ctr"/>
                      <a:r>
                        <a:rPr lang="en-IE" sz="2000" b="1" i="0" u="none" strike="noStrike" dirty="0">
                          <a:solidFill>
                            <a:srgbClr val="FFFFFF"/>
                          </a:solidFill>
                          <a:effectLst/>
                          <a:latin typeface="Abadi" panose="020B0604020104020204" pitchFamily="34" charset="0"/>
                        </a:rPr>
                        <a:t>Measurement of 20%  </a:t>
                      </a:r>
                    </a:p>
                  </a:txBody>
                  <a:tcPr marL="9525" marR="9525" marT="9525" marB="0" anchor="ctr"/>
                </a:tc>
                <a:tc>
                  <a:txBody>
                    <a:bodyPr/>
                    <a:lstStyle/>
                    <a:p>
                      <a:pPr algn="ctr"/>
                      <a:r>
                        <a:rPr lang="en-IE" sz="2000" dirty="0">
                          <a:latin typeface="Abadi" panose="020B0604020104020204" pitchFamily="34" charset="0"/>
                        </a:rPr>
                        <a:t>Measurement </a:t>
                      </a:r>
                    </a:p>
                  </a:txBody>
                  <a:tcPr/>
                </a:tc>
                <a:tc>
                  <a:txBody>
                    <a:bodyPr/>
                    <a:lstStyle/>
                    <a:p>
                      <a:pPr algn="ctr" fontAlgn="ctr"/>
                      <a:r>
                        <a:rPr lang="en-IE" sz="2000" b="1" i="0" u="none" strike="noStrike" dirty="0">
                          <a:solidFill>
                            <a:srgbClr val="FFFFFF"/>
                          </a:solidFill>
                          <a:effectLst/>
                          <a:latin typeface="Abadi" panose="020B0604020104020204" pitchFamily="34" charset="0"/>
                        </a:rPr>
                        <a:t>Description </a:t>
                      </a:r>
                    </a:p>
                  </a:txBody>
                  <a:tcPr marL="9525" marR="9525" marT="9525" marB="0" anchor="ctr"/>
                </a:tc>
                <a:extLst>
                  <a:ext uri="{0D108BD9-81ED-4DB2-BD59-A6C34878D82A}">
                    <a16:rowId xmlns:a16="http://schemas.microsoft.com/office/drawing/2014/main" val="835985896"/>
                  </a:ext>
                </a:extLst>
              </a:tr>
              <a:tr h="479639">
                <a:tc>
                  <a:txBody>
                    <a:bodyPr/>
                    <a:lstStyle/>
                    <a:p>
                      <a:pPr algn="ctr" fontAlgn="ctr"/>
                      <a:r>
                        <a:rPr lang="en-IE" sz="1600" b="1" i="0" u="none" strike="noStrike" dirty="0">
                          <a:solidFill>
                            <a:srgbClr val="000000"/>
                          </a:solidFill>
                          <a:effectLst/>
                          <a:latin typeface="Calibri" panose="020F0502020204030204" pitchFamily="34" charset="0"/>
                        </a:rPr>
                        <a:t>Media </a:t>
                      </a:r>
                    </a:p>
                  </a:txBody>
                  <a:tcPr marL="9525" marR="9525" marT="9525" marB="0" anchor="ctr"/>
                </a:tc>
                <a:tc>
                  <a:txBody>
                    <a:bodyPr/>
                    <a:lstStyle/>
                    <a:p>
                      <a:pPr algn="ctr" fontAlgn="ctr"/>
                      <a:r>
                        <a:rPr lang="en-IE" sz="1600" b="1" i="0" u="none" strike="noStrike" dirty="0">
                          <a:solidFill>
                            <a:srgbClr val="000000"/>
                          </a:solidFill>
                          <a:effectLst/>
                          <a:latin typeface="Calibri" panose="020F0502020204030204" pitchFamily="34" charset="0"/>
                        </a:rPr>
                        <a:t>Definition </a:t>
                      </a:r>
                    </a:p>
                  </a:txBody>
                  <a:tcPr marL="9525" marR="9525" marT="9525" marB="0" anchor="ctr"/>
                </a:tc>
                <a:tc>
                  <a:txBody>
                    <a:bodyPr/>
                    <a:lstStyle/>
                    <a:p>
                      <a:pPr algn="ctr" fontAlgn="ctr"/>
                      <a:r>
                        <a:rPr lang="en-IE" sz="1600" b="1" i="0" u="none" strike="noStrike" dirty="0">
                          <a:solidFill>
                            <a:srgbClr val="000000"/>
                          </a:solidFill>
                          <a:effectLst/>
                          <a:latin typeface="Calibri" panose="020F0502020204030204" pitchFamily="34" charset="0"/>
                        </a:rPr>
                        <a:t>Detail </a:t>
                      </a:r>
                    </a:p>
                  </a:txBody>
                  <a:tcPr marL="9525" marR="9525" marT="9525" marB="0" anchor="ctr"/>
                </a:tc>
                <a:extLst>
                  <a:ext uri="{0D108BD9-81ED-4DB2-BD59-A6C34878D82A}">
                    <a16:rowId xmlns:a16="http://schemas.microsoft.com/office/drawing/2014/main" val="1978454858"/>
                  </a:ext>
                </a:extLst>
              </a:tr>
              <a:tr h="958458">
                <a:tc>
                  <a:txBody>
                    <a:bodyPr/>
                    <a:lstStyle/>
                    <a:p>
                      <a:pPr algn="l" fontAlgn="ctr"/>
                      <a:r>
                        <a:rPr lang="en-IE" sz="1600" b="0" i="0" u="none" strike="noStrike" dirty="0">
                          <a:solidFill>
                            <a:srgbClr val="000000"/>
                          </a:solidFill>
                          <a:effectLst/>
                          <a:latin typeface="Calibri" panose="020F0502020204030204" pitchFamily="34" charset="0"/>
                        </a:rPr>
                        <a:t>Print/Magazine Advertising </a:t>
                      </a:r>
                    </a:p>
                  </a:txBody>
                  <a:tcPr marL="9525" marR="9525" marT="9525" marB="0" anchor="ctr"/>
                </a:tc>
                <a:tc>
                  <a:txBody>
                    <a:bodyPr/>
                    <a:lstStyle/>
                    <a:p>
                      <a:pPr algn="l" fontAlgn="ctr"/>
                      <a:r>
                        <a:rPr lang="en-US" sz="1600" b="0" i="0" u="none" strike="noStrike" dirty="0">
                          <a:solidFill>
                            <a:srgbClr val="000000"/>
                          </a:solidFill>
                          <a:effectLst/>
                          <a:latin typeface="Calibri" panose="020F0502020204030204" pitchFamily="34" charset="0"/>
                        </a:rPr>
                        <a:t>Copy rotation 1 in 5 OR % of Total Circulation (Estimates where no ABC - Audit Bureau Circulation)</a:t>
                      </a:r>
                    </a:p>
                  </a:txBody>
                  <a:tcPr marL="9525" marR="9525" marT="9525" marB="0" anchor="ctr"/>
                </a:tc>
                <a:tc>
                  <a:txBody>
                    <a:bodyPr/>
                    <a:lstStyle/>
                    <a:p>
                      <a:pPr algn="l" fontAlgn="ctr"/>
                      <a:r>
                        <a:rPr lang="en-US" sz="1600" b="0" i="0" u="none" strike="noStrike">
                          <a:solidFill>
                            <a:srgbClr val="000000"/>
                          </a:solidFill>
                          <a:effectLst/>
                          <a:latin typeface="Calibri" panose="020F0502020204030204" pitchFamily="34" charset="0"/>
                        </a:rPr>
                        <a:t>Circulation refers to number of copies sold on an average day, week or month depending on the frequency of publication. </a:t>
                      </a:r>
                    </a:p>
                  </a:txBody>
                  <a:tcPr marL="9525" marR="9525" marT="9525" marB="0" anchor="ctr"/>
                </a:tc>
                <a:extLst>
                  <a:ext uri="{0D108BD9-81ED-4DB2-BD59-A6C34878D82A}">
                    <a16:rowId xmlns:a16="http://schemas.microsoft.com/office/drawing/2014/main" val="1420737228"/>
                  </a:ext>
                </a:extLst>
              </a:tr>
              <a:tr h="958458">
                <a:tc>
                  <a:txBody>
                    <a:bodyPr/>
                    <a:lstStyle/>
                    <a:p>
                      <a:pPr algn="l" fontAlgn="ctr"/>
                      <a:r>
                        <a:rPr lang="en-IE" sz="1600" b="0" i="0" u="none" strike="noStrike" dirty="0">
                          <a:solidFill>
                            <a:srgbClr val="000000"/>
                          </a:solidFill>
                          <a:effectLst/>
                          <a:latin typeface="Calibri" panose="020F0502020204030204" pitchFamily="34" charset="0"/>
                        </a:rPr>
                        <a:t>Radio Advertising </a:t>
                      </a:r>
                    </a:p>
                  </a:txBody>
                  <a:tcPr marL="9525" marR="9525" marT="9525" marB="0" anchor="ctr"/>
                </a:tc>
                <a:tc>
                  <a:txBody>
                    <a:bodyPr/>
                    <a:lstStyle/>
                    <a:p>
                      <a:pPr algn="l" fontAlgn="ctr"/>
                      <a:r>
                        <a:rPr lang="en-US" sz="1600" b="0" i="0" u="none" strike="noStrike" dirty="0">
                          <a:solidFill>
                            <a:srgbClr val="000000"/>
                          </a:solidFill>
                          <a:effectLst/>
                          <a:latin typeface="Calibri" panose="020F0502020204030204" pitchFamily="34" charset="0"/>
                        </a:rPr>
                        <a:t> Copy rotation 1 in 5 OR % of Total Listenership</a:t>
                      </a:r>
                    </a:p>
                  </a:txBody>
                  <a:tcPr marL="9525" marR="9525" marT="9525" marB="0" anchor="ctr"/>
                </a:tc>
                <a:tc>
                  <a:txBody>
                    <a:bodyPr/>
                    <a:lstStyle/>
                    <a:p>
                      <a:pPr algn="l" fontAlgn="ctr"/>
                      <a:r>
                        <a:rPr lang="en-US" sz="1600" b="0" i="0" u="none" strike="noStrike" dirty="0">
                          <a:solidFill>
                            <a:srgbClr val="000000"/>
                          </a:solidFill>
                          <a:effectLst/>
                          <a:latin typeface="Calibri" panose="020F0502020204030204" pitchFamily="34" charset="0"/>
                        </a:rPr>
                        <a:t>% of total average listenership (the number of people who listen to a given radio station). (89k weekly reach Kerry Radio)</a:t>
                      </a:r>
                    </a:p>
                  </a:txBody>
                  <a:tcPr marL="9525" marR="9525" marT="9525" marB="0" anchor="ctr"/>
                </a:tc>
                <a:extLst>
                  <a:ext uri="{0D108BD9-81ED-4DB2-BD59-A6C34878D82A}">
                    <a16:rowId xmlns:a16="http://schemas.microsoft.com/office/drawing/2014/main" val="2491161687"/>
                  </a:ext>
                </a:extLst>
              </a:tr>
              <a:tr h="643078">
                <a:tc>
                  <a:txBody>
                    <a:bodyPr/>
                    <a:lstStyle/>
                    <a:p>
                      <a:pPr algn="l" fontAlgn="ctr"/>
                      <a:r>
                        <a:rPr lang="en-IE" sz="1600" b="0" i="0" u="none" strike="noStrike" dirty="0">
                          <a:solidFill>
                            <a:srgbClr val="000000"/>
                          </a:solidFill>
                          <a:effectLst/>
                          <a:latin typeface="Calibri" panose="020F0502020204030204" pitchFamily="34" charset="0"/>
                        </a:rPr>
                        <a:t>Audio Advertising </a:t>
                      </a:r>
                    </a:p>
                  </a:txBody>
                  <a:tcPr marL="9525" marR="9525" marT="9525" marB="0" anchor="ctr"/>
                </a:tc>
                <a:tc>
                  <a:txBody>
                    <a:bodyPr/>
                    <a:lstStyle/>
                    <a:p>
                      <a:pPr algn="l" fontAlgn="ctr"/>
                      <a:r>
                        <a:rPr lang="en-US" sz="1600" b="0" i="0" u="none" strike="noStrike" dirty="0">
                          <a:solidFill>
                            <a:srgbClr val="000000"/>
                          </a:solidFill>
                          <a:effectLst/>
                          <a:latin typeface="Calibri" panose="020F0502020204030204" pitchFamily="34" charset="0"/>
                        </a:rPr>
                        <a:t>Copy rotation 1 in 5 OR % of Total Impressions </a:t>
                      </a:r>
                    </a:p>
                  </a:txBody>
                  <a:tcPr marL="9525" marR="9525" marT="9525" marB="0" anchor="ctr"/>
                </a:tc>
                <a:tc>
                  <a:txBody>
                    <a:bodyPr/>
                    <a:lstStyle/>
                    <a:p>
                      <a:pPr algn="l" fontAlgn="ctr"/>
                      <a:r>
                        <a:rPr lang="en-US" sz="1600" b="0" i="0" u="none" strike="noStrike" dirty="0">
                          <a:solidFill>
                            <a:srgbClr val="000000"/>
                          </a:solidFill>
                          <a:effectLst/>
                          <a:latin typeface="Calibri" panose="020F0502020204030204" pitchFamily="34" charset="0"/>
                        </a:rPr>
                        <a:t> Digital Audio by % of Total Impressions. </a:t>
                      </a:r>
                    </a:p>
                  </a:txBody>
                  <a:tcPr marL="9525" marR="9525" marT="9525" marB="0" anchor="ctr"/>
                </a:tc>
                <a:extLst>
                  <a:ext uri="{0D108BD9-81ED-4DB2-BD59-A6C34878D82A}">
                    <a16:rowId xmlns:a16="http://schemas.microsoft.com/office/drawing/2014/main" val="767266409"/>
                  </a:ext>
                </a:extLst>
              </a:tr>
              <a:tr h="958458">
                <a:tc>
                  <a:txBody>
                    <a:bodyPr/>
                    <a:lstStyle/>
                    <a:p>
                      <a:pPr algn="l" fontAlgn="ctr"/>
                      <a:r>
                        <a:rPr lang="en-US" sz="1600" b="0" i="0" u="none" strike="noStrike" dirty="0">
                          <a:solidFill>
                            <a:srgbClr val="000000"/>
                          </a:solidFill>
                          <a:effectLst/>
                          <a:latin typeface="Calibri" panose="020F0502020204030204" pitchFamily="34" charset="0"/>
                        </a:rPr>
                        <a:t>OOH - Out of Home/Outdoor Advertising </a:t>
                      </a:r>
                    </a:p>
                  </a:txBody>
                  <a:tcPr marL="9525" marR="9525" marT="9525" marB="0" anchor="ctr"/>
                </a:tc>
                <a:tc>
                  <a:txBody>
                    <a:bodyPr/>
                    <a:lstStyle/>
                    <a:p>
                      <a:pPr algn="l" fontAlgn="ctr"/>
                      <a:r>
                        <a:rPr lang="en-IE" sz="1600" b="0" i="0" u="none" strike="noStrike" dirty="0">
                          <a:solidFill>
                            <a:srgbClr val="000000"/>
                          </a:solidFill>
                          <a:effectLst/>
                          <a:latin typeface="Calibri" panose="020F0502020204030204" pitchFamily="34" charset="0"/>
                        </a:rPr>
                        <a:t>% of Total Sites or 1/5 for digital OOH</a:t>
                      </a:r>
                    </a:p>
                  </a:txBody>
                  <a:tcPr marL="9525" marR="9525" marT="9525" marB="0" anchor="ctr"/>
                </a:tc>
                <a:tc>
                  <a:txBody>
                    <a:bodyPr/>
                    <a:lstStyle/>
                    <a:p>
                      <a:pPr algn="l" fontAlgn="ctr"/>
                      <a:r>
                        <a:rPr lang="en-US" sz="1600" b="0" i="0" u="none" strike="noStrike" dirty="0">
                          <a:solidFill>
                            <a:srgbClr val="000000"/>
                          </a:solidFill>
                          <a:effectLst/>
                          <a:latin typeface="Calibri" panose="020F0502020204030204" pitchFamily="34" charset="0"/>
                        </a:rPr>
                        <a:t>Total number of poster sites booked for the campaign </a:t>
                      </a:r>
                    </a:p>
                  </a:txBody>
                  <a:tcPr marL="9525" marR="9525" marT="9525" marB="0" anchor="ctr"/>
                </a:tc>
                <a:extLst>
                  <a:ext uri="{0D108BD9-81ED-4DB2-BD59-A6C34878D82A}">
                    <a16:rowId xmlns:a16="http://schemas.microsoft.com/office/drawing/2014/main" val="4048183558"/>
                  </a:ext>
                </a:extLst>
              </a:tr>
            </a:tbl>
          </a:graphicData>
        </a:graphic>
      </p:graphicFrame>
    </p:spTree>
    <p:extLst>
      <p:ext uri="{BB962C8B-B14F-4D97-AF65-F5344CB8AC3E}">
        <p14:creationId xmlns:p14="http://schemas.microsoft.com/office/powerpoint/2010/main" val="4225961051"/>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1147824" y="220028"/>
            <a:ext cx="10350499" cy="638175"/>
          </a:xfrm>
        </p:spPr>
        <p:txBody>
          <a:bodyPr/>
          <a:lstStyle/>
          <a:p>
            <a:r>
              <a:rPr lang="en-US" altLang="en-US" b="1" dirty="0"/>
              <a:t>Measurement Contd.</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858204"/>
            <a:ext cx="9636124" cy="6119923"/>
          </a:xfrm>
        </p:spPr>
        <p:txBody>
          <a:bodyPr rtlCol="0">
            <a:normAutofit/>
          </a:bodyPr>
          <a:lstStyle/>
          <a:p>
            <a:pPr marL="0" indent="0">
              <a:buNone/>
            </a:pPr>
            <a:endParaRPr lang="en-IE" sz="2400" dirty="0">
              <a:effectLst/>
              <a:latin typeface="+mj-lt"/>
              <a:ea typeface="Calibri" panose="020F0502020204030204" pitchFamily="34"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pic>
        <p:nvPicPr>
          <p:cNvPr id="4" name="Pictiúr 3">
            <a:extLst>
              <a:ext uri="{FF2B5EF4-FFF2-40B4-BE49-F238E27FC236}">
                <a16:creationId xmlns:a16="http://schemas.microsoft.com/office/drawing/2014/main" id="{46EA41B8-DE48-D1C9-4692-C62E3FE1BD0A}"/>
              </a:ext>
            </a:extLst>
          </p:cNvPr>
          <p:cNvPicPr>
            <a:picLocks noChangeAspect="1"/>
          </p:cNvPicPr>
          <p:nvPr/>
        </p:nvPicPr>
        <p:blipFill>
          <a:blip r:embed="rId3"/>
          <a:stretch>
            <a:fillRect/>
          </a:stretch>
        </p:blipFill>
        <p:spPr>
          <a:xfrm>
            <a:off x="666873" y="1222056"/>
            <a:ext cx="9382557" cy="4413887"/>
          </a:xfrm>
          <a:prstGeom prst="rect">
            <a:avLst/>
          </a:prstGeom>
        </p:spPr>
      </p:pic>
    </p:spTree>
    <p:extLst>
      <p:ext uri="{BB962C8B-B14F-4D97-AF65-F5344CB8AC3E}">
        <p14:creationId xmlns:p14="http://schemas.microsoft.com/office/powerpoint/2010/main" val="3574731766"/>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648759" y="131761"/>
            <a:ext cx="10350499" cy="638175"/>
          </a:xfrm>
        </p:spPr>
        <p:txBody>
          <a:bodyPr/>
          <a:lstStyle/>
          <a:p>
            <a:r>
              <a:rPr lang="en-US" altLang="en-US" b="1" dirty="0"/>
              <a:t>Measurement Cont.</a:t>
            </a:r>
            <a:br>
              <a:rPr lang="en-US" altLang="en-US" b="1" dirty="0"/>
            </a:br>
            <a:r>
              <a:rPr lang="en-US" altLang="en-US" b="1" dirty="0"/>
              <a:t>5% spend on Irish Language Media</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858204"/>
            <a:ext cx="9636124" cy="6119923"/>
          </a:xfrm>
        </p:spPr>
        <p:txBody>
          <a:bodyPr rtlCol="0">
            <a:normAutofit/>
          </a:bodyPr>
          <a:lstStyle/>
          <a:p>
            <a:pPr marL="0" indent="0">
              <a:buNone/>
            </a:pPr>
            <a:endParaRPr lang="en-IE" sz="2400" dirty="0">
              <a:effectLst/>
              <a:latin typeface="+mj-lt"/>
              <a:ea typeface="Calibri" panose="020F0502020204030204" pitchFamily="34"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graphicFrame>
        <p:nvGraphicFramePr>
          <p:cNvPr id="3" name="Table 3">
            <a:extLst>
              <a:ext uri="{FF2B5EF4-FFF2-40B4-BE49-F238E27FC236}">
                <a16:creationId xmlns:a16="http://schemas.microsoft.com/office/drawing/2014/main" id="{76538523-89F4-E242-A59F-DFF3E5DDB58C}"/>
              </a:ext>
            </a:extLst>
          </p:cNvPr>
          <p:cNvGraphicFramePr>
            <a:graphicFrameLocks noGrp="1"/>
          </p:cNvGraphicFramePr>
          <p:nvPr>
            <p:extLst>
              <p:ext uri="{D42A27DB-BD31-4B8C-83A1-F6EECF244321}">
                <p14:modId xmlns:p14="http://schemas.microsoft.com/office/powerpoint/2010/main" val="2422450140"/>
              </p:ext>
            </p:extLst>
          </p:nvPr>
        </p:nvGraphicFramePr>
        <p:xfrm>
          <a:off x="648759" y="1505165"/>
          <a:ext cx="8127999" cy="4348480"/>
        </p:xfrm>
        <a:graphic>
          <a:graphicData uri="http://schemas.openxmlformats.org/drawingml/2006/table">
            <a:tbl>
              <a:tblPr firstRow="1" bandRow="1">
                <a:tableStyleId>{5C22544A-7EE6-4342-B048-85BDC9FD1C3A}</a:tableStyleId>
              </a:tblPr>
              <a:tblGrid>
                <a:gridCol w="2069041">
                  <a:extLst>
                    <a:ext uri="{9D8B030D-6E8A-4147-A177-3AD203B41FA5}">
                      <a16:colId xmlns:a16="http://schemas.microsoft.com/office/drawing/2014/main" val="1799591523"/>
                    </a:ext>
                  </a:extLst>
                </a:gridCol>
                <a:gridCol w="2457450">
                  <a:extLst>
                    <a:ext uri="{9D8B030D-6E8A-4147-A177-3AD203B41FA5}">
                      <a16:colId xmlns:a16="http://schemas.microsoft.com/office/drawing/2014/main" val="2833595416"/>
                    </a:ext>
                  </a:extLst>
                </a:gridCol>
                <a:gridCol w="3601508">
                  <a:extLst>
                    <a:ext uri="{9D8B030D-6E8A-4147-A177-3AD203B41FA5}">
                      <a16:colId xmlns:a16="http://schemas.microsoft.com/office/drawing/2014/main" val="1094393208"/>
                    </a:ext>
                  </a:extLst>
                </a:gridCol>
              </a:tblGrid>
              <a:tr h="370840">
                <a:tc>
                  <a:txBody>
                    <a:bodyPr/>
                    <a:lstStyle/>
                    <a:p>
                      <a:r>
                        <a:rPr lang="en-IE" dirty="0"/>
                        <a:t>Media Channel</a:t>
                      </a:r>
                    </a:p>
                  </a:txBody>
                  <a:tcPr/>
                </a:tc>
                <a:tc>
                  <a:txBody>
                    <a:bodyPr/>
                    <a:lstStyle/>
                    <a:p>
                      <a:r>
                        <a:rPr lang="en-IE" dirty="0"/>
                        <a:t>Total Annual Spend</a:t>
                      </a:r>
                    </a:p>
                  </a:txBody>
                  <a:tcPr/>
                </a:tc>
                <a:tc>
                  <a:txBody>
                    <a:bodyPr/>
                    <a:lstStyle/>
                    <a:p>
                      <a:r>
                        <a:rPr lang="en-IE" dirty="0"/>
                        <a:t>Spend on </a:t>
                      </a:r>
                    </a:p>
                    <a:p>
                      <a:r>
                        <a:rPr lang="en-IE" dirty="0"/>
                        <a:t>Irish Language Media</a:t>
                      </a:r>
                    </a:p>
                  </a:txBody>
                  <a:tcPr/>
                </a:tc>
                <a:extLst>
                  <a:ext uri="{0D108BD9-81ED-4DB2-BD59-A6C34878D82A}">
                    <a16:rowId xmlns:a16="http://schemas.microsoft.com/office/drawing/2014/main" val="3702823417"/>
                  </a:ext>
                </a:extLst>
              </a:tr>
              <a:tr h="370840">
                <a:tc>
                  <a:txBody>
                    <a:bodyPr/>
                    <a:lstStyle/>
                    <a:p>
                      <a:endParaRPr lang="en-IE" sz="1600" dirty="0"/>
                    </a:p>
                  </a:txBody>
                  <a:tcPr/>
                </a:tc>
                <a:tc>
                  <a:txBody>
                    <a:bodyPr/>
                    <a:lstStyle/>
                    <a:p>
                      <a:endParaRPr lang="en-IE" sz="1600" dirty="0"/>
                    </a:p>
                  </a:txBody>
                  <a:tcPr/>
                </a:tc>
                <a:tc>
                  <a:txBody>
                    <a:bodyPr/>
                    <a:lstStyle/>
                    <a:p>
                      <a:endParaRPr lang="en-IE" sz="1600"/>
                    </a:p>
                  </a:txBody>
                  <a:tcPr/>
                </a:tc>
                <a:extLst>
                  <a:ext uri="{0D108BD9-81ED-4DB2-BD59-A6C34878D82A}">
                    <a16:rowId xmlns:a16="http://schemas.microsoft.com/office/drawing/2014/main" val="4100862746"/>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281638386"/>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2680253983"/>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1171924417"/>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2701818875"/>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488408795"/>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2625726163"/>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4097274315"/>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586956781"/>
                  </a:ext>
                </a:extLst>
              </a:tr>
              <a:tr h="370840">
                <a:tc>
                  <a:txBody>
                    <a:bodyPr/>
                    <a:lstStyle/>
                    <a:p>
                      <a:r>
                        <a:rPr lang="en-IE" sz="1600" dirty="0"/>
                        <a:t>Total</a:t>
                      </a:r>
                    </a:p>
                  </a:txBody>
                  <a:tcPr/>
                </a:tc>
                <a:tc>
                  <a:txBody>
                    <a:bodyPr/>
                    <a:lstStyle/>
                    <a:p>
                      <a:r>
                        <a:rPr lang="en-IE" sz="1600" dirty="0"/>
                        <a:t>(100%)</a:t>
                      </a:r>
                    </a:p>
                  </a:txBody>
                  <a:tcPr/>
                </a:tc>
                <a:tc>
                  <a:txBody>
                    <a:bodyPr/>
                    <a:lstStyle/>
                    <a:p>
                      <a:r>
                        <a:rPr lang="en-IE" sz="1600" dirty="0"/>
                        <a:t>(5%)</a:t>
                      </a:r>
                    </a:p>
                  </a:txBody>
                  <a:tcPr/>
                </a:tc>
                <a:extLst>
                  <a:ext uri="{0D108BD9-81ED-4DB2-BD59-A6C34878D82A}">
                    <a16:rowId xmlns:a16="http://schemas.microsoft.com/office/drawing/2014/main" val="3746466025"/>
                  </a:ext>
                </a:extLst>
              </a:tr>
            </a:tbl>
          </a:graphicData>
        </a:graphic>
      </p:graphicFrame>
    </p:spTree>
    <p:extLst>
      <p:ext uri="{BB962C8B-B14F-4D97-AF65-F5344CB8AC3E}">
        <p14:creationId xmlns:p14="http://schemas.microsoft.com/office/powerpoint/2010/main" val="2323676692"/>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en-US" sz="3600" dirty="0"/>
              <a:t>Public Body Reporting</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521256" y="1109582"/>
            <a:ext cx="8522147" cy="4177629"/>
          </a:xfrm>
        </p:spPr>
        <p:txBody>
          <a:bodyPr rtlCol="0">
            <a:normAutofit fontScale="92500" lnSpcReduction="20000"/>
          </a:bodyPr>
          <a:lstStyle/>
          <a:p>
            <a:pPr fontAlgn="auto">
              <a:spcAft>
                <a:spcPts val="0"/>
              </a:spcAft>
              <a:defRPr/>
            </a:pPr>
            <a:r>
              <a:rPr lang="en-US" sz="2400" dirty="0"/>
              <a:t>Public bodies shall be asked to file an electronic compliance return in relation to this requirement no later than 10th March 2024 in respect of 2023 advertising. </a:t>
            </a:r>
          </a:p>
          <a:p>
            <a:pPr marL="0" indent="0" fontAlgn="auto">
              <a:spcAft>
                <a:spcPts val="0"/>
              </a:spcAft>
              <a:buNone/>
              <a:defRPr/>
            </a:pPr>
            <a:endParaRPr lang="en-US" sz="2400" dirty="0"/>
          </a:p>
          <a:p>
            <a:pPr fontAlgn="auto">
              <a:spcAft>
                <a:spcPts val="0"/>
              </a:spcAft>
              <a:defRPr/>
            </a:pPr>
            <a:r>
              <a:rPr lang="en-US" sz="2400" dirty="0"/>
              <a:t>Compliance will include a record of creative executions in the Irish language.</a:t>
            </a:r>
          </a:p>
          <a:p>
            <a:pPr marL="0" indent="0" fontAlgn="auto">
              <a:spcAft>
                <a:spcPts val="0"/>
              </a:spcAft>
              <a:buNone/>
              <a:defRPr/>
            </a:pPr>
            <a:endParaRPr lang="en-US" sz="2400" dirty="0"/>
          </a:p>
          <a:p>
            <a:pPr fontAlgn="auto">
              <a:spcAft>
                <a:spcPts val="0"/>
              </a:spcAft>
              <a:defRPr/>
            </a:pPr>
            <a:r>
              <a:rPr lang="en-US" sz="2400" dirty="0"/>
              <a:t>The audit shall be based on data from 2023. If however, a member of the public submits a complaint to An </a:t>
            </a:r>
            <a:r>
              <a:rPr lang="en-US" sz="2400" dirty="0" err="1"/>
              <a:t>Coimisinéir</a:t>
            </a:r>
            <a:r>
              <a:rPr lang="en-US" sz="2400" dirty="0"/>
              <a:t> </a:t>
            </a:r>
            <a:r>
              <a:rPr lang="en-US" sz="2400" dirty="0" err="1"/>
              <a:t>Teanga</a:t>
            </a:r>
            <a:r>
              <a:rPr lang="en-US" sz="2400" dirty="0"/>
              <a:t> regarding the implementation of this statutory obligation, OCT may undertake a compliance inquiry with that public body relating to any complaint made from the 10th October 2022.</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742815567"/>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sz="3600" dirty="0"/>
              <a:t>Introductions</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770493" y="1599124"/>
            <a:ext cx="9636124" cy="5258876"/>
          </a:xfrm>
        </p:spPr>
        <p:txBody>
          <a:bodyPr rtlCol="0">
            <a:normAutofit/>
          </a:bodyPr>
          <a:lstStyle/>
          <a:p>
            <a:pPr marL="0" indent="0" fontAlgn="auto">
              <a:spcAft>
                <a:spcPts val="0"/>
              </a:spcAft>
              <a:buNone/>
              <a:defRPr/>
            </a:pPr>
            <a:r>
              <a:rPr lang="en-US" sz="2800" b="1" dirty="0"/>
              <a:t>Rónán Ó </a:t>
            </a:r>
            <a:r>
              <a:rPr lang="en-US" sz="2800" b="1" dirty="0" err="1"/>
              <a:t>Domhnail</a:t>
            </a:r>
            <a:r>
              <a:rPr lang="ga-IE" sz="2800" b="1" dirty="0"/>
              <a:t>l</a:t>
            </a:r>
            <a:r>
              <a:rPr lang="en-US" sz="2800" b="1" dirty="0"/>
              <a:t> – An </a:t>
            </a:r>
            <a:r>
              <a:rPr lang="en-US" sz="2800" b="1" dirty="0" err="1"/>
              <a:t>Coimisinéir</a:t>
            </a:r>
            <a:r>
              <a:rPr lang="en-US" sz="2800" b="1" dirty="0"/>
              <a:t> </a:t>
            </a:r>
            <a:r>
              <a:rPr lang="en-US" sz="2800" b="1" dirty="0" err="1"/>
              <a:t>Teanga</a:t>
            </a:r>
            <a:endParaRPr lang="en-US" sz="2800" b="1" dirty="0"/>
          </a:p>
          <a:p>
            <a:pPr marL="0" indent="0" fontAlgn="auto">
              <a:spcAft>
                <a:spcPts val="0"/>
              </a:spcAft>
              <a:buNone/>
              <a:defRPr/>
            </a:pPr>
            <a:r>
              <a:rPr lang="en-US" dirty="0" err="1"/>
              <a:t>Oifig</a:t>
            </a:r>
            <a:r>
              <a:rPr lang="en-US" dirty="0"/>
              <a:t> an </a:t>
            </a:r>
            <a:r>
              <a:rPr lang="en-US" dirty="0" err="1"/>
              <a:t>Choimisinéara</a:t>
            </a:r>
            <a:r>
              <a:rPr lang="en-US" dirty="0"/>
              <a:t> </a:t>
            </a:r>
            <a:r>
              <a:rPr lang="en-US" dirty="0" err="1"/>
              <a:t>Teanga</a:t>
            </a:r>
            <a:endParaRPr lang="en-US" dirty="0"/>
          </a:p>
          <a:p>
            <a:pPr marL="0" indent="0" fontAlgn="auto">
              <a:spcAft>
                <a:spcPts val="0"/>
              </a:spcAft>
              <a:buNone/>
              <a:defRPr/>
            </a:pPr>
            <a:r>
              <a:rPr lang="en-US" sz="2800" b="1" dirty="0"/>
              <a:t>Séamas Ó Conc</a:t>
            </a:r>
            <a:r>
              <a:rPr lang="ga-IE" sz="2800" b="1" dirty="0"/>
              <a:t>h</a:t>
            </a:r>
            <a:r>
              <a:rPr lang="en-US" sz="2800" b="1" dirty="0" err="1"/>
              <a:t>eanain</a:t>
            </a:r>
            <a:r>
              <a:rPr lang="ga-IE" sz="2800" b="1" dirty="0"/>
              <a:t>n</a:t>
            </a:r>
            <a:r>
              <a:rPr lang="en-US" sz="2800" b="1" dirty="0"/>
              <a:t> – </a:t>
            </a:r>
            <a:r>
              <a:rPr lang="en-US" sz="2800" b="1" dirty="0" err="1"/>
              <a:t>Stiúrthóir</a:t>
            </a:r>
            <a:r>
              <a:rPr lang="en-US" sz="2800" b="1" dirty="0"/>
              <a:t> </a:t>
            </a:r>
            <a:r>
              <a:rPr lang="en-US" sz="2800" b="1" dirty="0" err="1"/>
              <a:t>na</a:t>
            </a:r>
            <a:r>
              <a:rPr lang="en-US" sz="2800" b="1" dirty="0"/>
              <a:t> </a:t>
            </a:r>
            <a:r>
              <a:rPr lang="en-US" sz="2800" b="1" dirty="0" err="1"/>
              <a:t>hOifige</a:t>
            </a:r>
            <a:endParaRPr lang="en-US" sz="2800" b="1" dirty="0"/>
          </a:p>
          <a:p>
            <a:pPr marL="0" indent="0" fontAlgn="auto">
              <a:spcAft>
                <a:spcPts val="0"/>
              </a:spcAft>
              <a:buNone/>
              <a:defRPr/>
            </a:pPr>
            <a:r>
              <a:rPr lang="en-US" dirty="0" err="1"/>
              <a:t>Oifig</a:t>
            </a:r>
            <a:r>
              <a:rPr lang="en-US" dirty="0"/>
              <a:t> an </a:t>
            </a:r>
            <a:r>
              <a:rPr lang="en-US" dirty="0" err="1"/>
              <a:t>Choimisinéara</a:t>
            </a:r>
            <a:r>
              <a:rPr lang="en-US" dirty="0"/>
              <a:t> </a:t>
            </a:r>
            <a:r>
              <a:rPr lang="en-US" dirty="0" err="1"/>
              <a:t>Teanga</a:t>
            </a:r>
            <a:endParaRPr lang="en-US" dirty="0"/>
          </a:p>
          <a:p>
            <a:pPr marL="0" indent="0" fontAlgn="auto">
              <a:spcAft>
                <a:spcPts val="0"/>
              </a:spcAft>
              <a:buNone/>
              <a:defRPr/>
            </a:pPr>
            <a:r>
              <a:rPr lang="en-US" sz="2800" b="1" dirty="0"/>
              <a:t>Órla de Búrca – </a:t>
            </a:r>
            <a:r>
              <a:rPr lang="en-US" sz="2800" b="1" dirty="0" err="1"/>
              <a:t>Bainisteoir</a:t>
            </a:r>
            <a:r>
              <a:rPr lang="en-US" sz="2800" b="1" dirty="0"/>
              <a:t> </a:t>
            </a:r>
            <a:r>
              <a:rPr lang="en-US" sz="2800" b="1" dirty="0" err="1"/>
              <a:t>Gearán</a:t>
            </a:r>
            <a:endParaRPr lang="en-US" sz="2800" b="1" dirty="0"/>
          </a:p>
          <a:p>
            <a:pPr marL="0" indent="0" fontAlgn="auto">
              <a:spcAft>
                <a:spcPts val="0"/>
              </a:spcAft>
              <a:buNone/>
              <a:defRPr/>
            </a:pPr>
            <a:r>
              <a:rPr lang="en-US" dirty="0" err="1"/>
              <a:t>Oifig</a:t>
            </a:r>
            <a:r>
              <a:rPr lang="en-US" dirty="0"/>
              <a:t> an </a:t>
            </a:r>
            <a:r>
              <a:rPr lang="en-US" dirty="0" err="1"/>
              <a:t>Choimisinéara</a:t>
            </a:r>
            <a:r>
              <a:rPr lang="en-US" dirty="0"/>
              <a:t> </a:t>
            </a:r>
            <a:r>
              <a:rPr lang="en-US" dirty="0" err="1"/>
              <a:t>Teanga</a:t>
            </a:r>
            <a:endParaRPr lang="en-US" dirty="0"/>
          </a:p>
          <a:p>
            <a:pPr marL="0" indent="0" fontAlgn="auto">
              <a:spcAft>
                <a:spcPts val="0"/>
              </a:spcAft>
              <a:buNone/>
              <a:defRPr/>
            </a:pPr>
            <a:r>
              <a:rPr lang="en-US" sz="2800" b="1" dirty="0"/>
              <a:t>Páidí Ó Lionáird – </a:t>
            </a:r>
            <a:r>
              <a:rPr lang="en-US" sz="2800" b="1" dirty="0" err="1"/>
              <a:t>Bainisteoir</a:t>
            </a:r>
            <a:r>
              <a:rPr lang="en-US" sz="2800" b="1" dirty="0"/>
              <a:t> </a:t>
            </a:r>
            <a:r>
              <a:rPr lang="en-US" sz="2800" b="1" dirty="0" err="1"/>
              <a:t>Cumarsáide</a:t>
            </a:r>
            <a:r>
              <a:rPr lang="en-US" sz="2800" b="1" dirty="0"/>
              <a:t> </a:t>
            </a:r>
          </a:p>
          <a:p>
            <a:pPr marL="0" indent="0" fontAlgn="auto">
              <a:spcAft>
                <a:spcPts val="0"/>
              </a:spcAft>
              <a:buNone/>
              <a:defRPr/>
            </a:pPr>
            <a:r>
              <a:rPr lang="en-US" dirty="0" err="1"/>
              <a:t>Oifig</a:t>
            </a:r>
            <a:r>
              <a:rPr lang="en-US" dirty="0"/>
              <a:t> an </a:t>
            </a:r>
            <a:r>
              <a:rPr lang="en-US" dirty="0" err="1"/>
              <a:t>Choimisinéara</a:t>
            </a:r>
            <a:r>
              <a:rPr lang="en-US" dirty="0"/>
              <a:t> </a:t>
            </a:r>
            <a:r>
              <a:rPr lang="en-US" dirty="0" err="1"/>
              <a:t>Teanga</a:t>
            </a:r>
            <a:endParaRPr lang="en-US" dirty="0"/>
          </a:p>
          <a:p>
            <a:pPr marL="0" indent="0" fontAlgn="auto">
              <a:spcAft>
                <a:spcPts val="0"/>
              </a:spcAft>
              <a:buNone/>
              <a:defRPr/>
            </a:pPr>
            <a:endParaRPr lang="en-US" sz="2400" b="1"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749306719"/>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355" name="Group 14342">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4344" name="Straight Connector 14343">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345" name="Straight Connector 14344">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346"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347"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348" name="Isosceles Triangle 14347">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349"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350"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351"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352" name="Isosceles Triangle 14351">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353" name="Isosceles Triangle 14352">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644301" y="423672"/>
            <a:ext cx="8288032" cy="1096316"/>
          </a:xfrm>
        </p:spPr>
        <p:txBody>
          <a:bodyPr vert="horz" lIns="91440" tIns="45720" rIns="91440" bIns="45720" rtlCol="0" anchor="b">
            <a:normAutofit/>
          </a:bodyPr>
          <a:lstStyle/>
          <a:p>
            <a:pPr algn="ctr">
              <a:lnSpc>
                <a:spcPct val="90000"/>
              </a:lnSpc>
            </a:pPr>
            <a:r>
              <a:rPr lang="en-US" altLang="en-US" sz="3400" b="1" kern="1200" dirty="0">
                <a:solidFill>
                  <a:schemeClr val="accent1"/>
                </a:solidFill>
                <a:latin typeface="+mj-lt"/>
                <a:ea typeface="+mj-ea"/>
                <a:cs typeface="+mj-cs"/>
              </a:rPr>
              <a:t>Irish Language Media </a:t>
            </a: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a:xfrm>
            <a:off x="8516690" y="6317502"/>
            <a:ext cx="683339" cy="365125"/>
          </a:xfrm>
        </p:spPr>
        <p:txBody>
          <a:bodyPr vert="horz" lIns="91440" tIns="45720" rIns="91440" bIns="45720" rtlCol="0" anchor="ctr">
            <a:noAutofit/>
          </a:bodyPr>
          <a:lstStyle/>
          <a:p>
            <a:pPr marR="0" lvl="0" indent="0" fontAlgn="auto">
              <a:spcBef>
                <a:spcPts val="0"/>
              </a:spcBef>
              <a:spcAft>
                <a:spcPts val="600"/>
              </a:spcAft>
              <a:buClrTx/>
              <a:buSzTx/>
              <a:buFontTx/>
              <a:buNone/>
              <a:tabLst/>
              <a:defRPr/>
            </a:pPr>
            <a:fld id="{203E2FAF-3BAE-4009-984D-F2DB5EBCD49B}" type="slidenum">
              <a:rPr kumimoji="0" lang="en-US" altLang="en-US" sz="2400" b="0" i="0" u="none" strike="noStrike" cap="none" spc="0" normalizeH="0" baseline="0" noProof="0" smtClean="0">
                <a:ln>
                  <a:noFill/>
                </a:ln>
                <a:effectLst/>
                <a:uLnTx/>
                <a:uFillTx/>
              </a:rPr>
              <a:pPr marR="0" lvl="0" indent="0" fontAlgn="auto">
                <a:spcBef>
                  <a:spcPts val="0"/>
                </a:spcBef>
                <a:spcAft>
                  <a:spcPts val="600"/>
                </a:spcAft>
                <a:buClrTx/>
                <a:buSzTx/>
                <a:buFontTx/>
                <a:buNone/>
                <a:tabLst/>
                <a:defRPr/>
              </a:pPr>
              <a:t>20</a:t>
            </a:fld>
            <a:endParaRPr kumimoji="0" lang="en-US" altLang="en-US" sz="2400" b="0" i="0" u="none" strike="noStrike" cap="none" spc="0" normalizeH="0" baseline="0" noProof="0">
              <a:ln>
                <a:noFill/>
              </a:ln>
              <a:effectLst/>
              <a:uLnTx/>
              <a:uFillTx/>
            </a:endParaRPr>
          </a:p>
        </p:txBody>
      </p:sp>
      <p:sp>
        <p:nvSpPr>
          <p:cNvPr id="3" name="Content Placeholder 2">
            <a:extLst>
              <a:ext uri="{FF2B5EF4-FFF2-40B4-BE49-F238E27FC236}">
                <a16:creationId xmlns:a16="http://schemas.microsoft.com/office/drawing/2014/main" id="{DDA2499C-8B7E-D7A3-C40A-62F806523D85}"/>
              </a:ext>
            </a:extLst>
          </p:cNvPr>
          <p:cNvSpPr>
            <a:spLocks noGrp="1"/>
          </p:cNvSpPr>
          <p:nvPr>
            <p:ph idx="1"/>
          </p:nvPr>
        </p:nvSpPr>
        <p:spPr>
          <a:xfrm>
            <a:off x="715690" y="1943660"/>
            <a:ext cx="8464551" cy="3176587"/>
          </a:xfrm>
        </p:spPr>
        <p:txBody>
          <a:bodyPr/>
          <a:lstStyle/>
          <a:p>
            <a:pPr>
              <a:lnSpc>
                <a:spcPct val="150000"/>
              </a:lnSpc>
            </a:pPr>
            <a:r>
              <a:rPr lang="en-IE" dirty="0"/>
              <a:t>All media with at least 50% Irish language editorial content, exclusive of advertising</a:t>
            </a:r>
          </a:p>
          <a:p>
            <a:pPr>
              <a:lnSpc>
                <a:spcPct val="150000"/>
              </a:lnSpc>
            </a:pPr>
            <a:r>
              <a:rPr lang="en-IE" dirty="0"/>
              <a:t>A list will evolve over time and this one is not exhaustive</a:t>
            </a:r>
          </a:p>
          <a:p>
            <a:pPr>
              <a:lnSpc>
                <a:spcPct val="150000"/>
              </a:lnSpc>
            </a:pPr>
            <a:r>
              <a:rPr lang="en-IE" dirty="0"/>
              <a:t>Updates will be provided as they become available</a:t>
            </a:r>
          </a:p>
          <a:p>
            <a:pPr>
              <a:lnSpc>
                <a:spcPct val="150000"/>
              </a:lnSpc>
            </a:pPr>
            <a:r>
              <a:rPr lang="en-IE" dirty="0">
                <a:highlight>
                  <a:srgbClr val="FFFF00"/>
                </a:highlight>
              </a:rPr>
              <a:t>E.g. </a:t>
            </a:r>
            <a:r>
              <a:rPr lang="en-IE" dirty="0"/>
              <a:t>TG4, </a:t>
            </a:r>
            <a:r>
              <a:rPr lang="en-IE" dirty="0" err="1"/>
              <a:t>RnaG</a:t>
            </a:r>
            <a:r>
              <a:rPr lang="en-IE" dirty="0"/>
              <a:t>, </a:t>
            </a:r>
            <a:r>
              <a:rPr lang="en-IE" dirty="0" err="1"/>
              <a:t>Raidió</a:t>
            </a:r>
            <a:r>
              <a:rPr lang="en-IE" dirty="0"/>
              <a:t> </a:t>
            </a:r>
            <a:r>
              <a:rPr lang="en-IE" dirty="0" err="1"/>
              <a:t>na</a:t>
            </a:r>
            <a:r>
              <a:rPr lang="en-IE" dirty="0"/>
              <a:t> Life, Tuairisc.ie, Nós.ie, </a:t>
            </a:r>
            <a:r>
              <a:rPr lang="en-IE" dirty="0" err="1"/>
              <a:t>Comhar</a:t>
            </a:r>
            <a:r>
              <a:rPr lang="en-IE" dirty="0"/>
              <a:t>, </a:t>
            </a:r>
            <a:r>
              <a:rPr lang="en-IE" dirty="0" err="1"/>
              <a:t>Feasta</a:t>
            </a:r>
            <a:r>
              <a:rPr lang="en-IE" dirty="0"/>
              <a:t>, An </a:t>
            </a:r>
            <a:r>
              <a:rPr lang="en-IE" dirty="0" err="1"/>
              <a:t>Timire</a:t>
            </a:r>
            <a:r>
              <a:rPr lang="en-IE" dirty="0"/>
              <a:t>, </a:t>
            </a:r>
            <a:r>
              <a:rPr lang="en-IE" dirty="0" err="1"/>
              <a:t>Seachtain</a:t>
            </a:r>
            <a:r>
              <a:rPr lang="en-IE" dirty="0"/>
              <a:t>…</a:t>
            </a:r>
          </a:p>
          <a:p>
            <a:pPr marL="0" indent="0">
              <a:buNone/>
            </a:pPr>
            <a:endParaRPr lang="en-IE" dirty="0"/>
          </a:p>
          <a:p>
            <a:pPr marL="0" indent="0">
              <a:buNone/>
            </a:pPr>
            <a:endParaRPr lang="en-IE" dirty="0"/>
          </a:p>
        </p:txBody>
      </p:sp>
    </p:spTree>
    <p:extLst>
      <p:ext uri="{BB962C8B-B14F-4D97-AF65-F5344CB8AC3E}">
        <p14:creationId xmlns:p14="http://schemas.microsoft.com/office/powerpoint/2010/main" val="2829363945"/>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252720" cy="5734050"/>
          </a:xfrm>
        </p:spPr>
        <p:txBody>
          <a:bodyPr rtlCol="0">
            <a:normAutofit fontScale="92500"/>
          </a:bodyPr>
          <a:lstStyle/>
          <a:p>
            <a:pPr algn="just">
              <a:lnSpc>
                <a:spcPct val="107000"/>
              </a:lnSpc>
              <a:spcAft>
                <a:spcPts val="800"/>
              </a:spcAft>
            </a:pPr>
            <a:r>
              <a:rPr lang="en-IE" sz="2400" b="1" dirty="0">
                <a:solidFill>
                  <a:srgbClr val="000000"/>
                </a:solidFill>
                <a:effectLst/>
                <a:latin typeface="+mj-lt"/>
                <a:ea typeface="Calibri" panose="020F0502020204030204" pitchFamily="34" charset="0"/>
                <a:cs typeface="Arial" panose="020B0604020202020204" pitchFamily="34" charset="0"/>
              </a:rPr>
              <a:t>1. What is the aim of section 10A. (Advertising by Public Bodies)?</a:t>
            </a:r>
            <a:endParaRPr lang="en-IE" sz="2400" dirty="0">
              <a:effectLst/>
              <a:latin typeface="+mj-l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400" dirty="0">
                <a:effectLst/>
                <a:latin typeface="+mj-lt"/>
                <a:ea typeface="Calibri" panose="020F0502020204030204" pitchFamily="34" charset="0"/>
                <a:cs typeface="Arial" panose="020B0604020202020204" pitchFamily="34" charset="0"/>
              </a:rPr>
              <a:t>	Section 10A. (Advertising by Public Bodies) is a new provision in the 	Official Languages 	(Amendment) Act 2021, which places 	additional duties on public bodies in relation to 	communicating 	with the public in the State’s official languages. Section 10A. </a:t>
            </a:r>
            <a:r>
              <a:rPr lang="en-IE" sz="2400" dirty="0">
                <a:latin typeface="+mj-lt"/>
                <a:ea typeface="Calibri" panose="020F0502020204030204" pitchFamily="34" charset="0"/>
                <a:cs typeface="Arial" panose="020B0604020202020204" pitchFamily="34" charset="0"/>
              </a:rPr>
              <a:t>s</a:t>
            </a:r>
            <a:r>
              <a:rPr lang="en-IE" sz="2400" dirty="0">
                <a:effectLst/>
                <a:latin typeface="+mj-lt"/>
                <a:ea typeface="Calibri" panose="020F0502020204030204" pitchFamily="34" charset="0"/>
                <a:cs typeface="Arial" panose="020B0604020202020204" pitchFamily="34" charset="0"/>
              </a:rPr>
              <a:t>ets 	out 	specific 	obligations with regard to advertising</a:t>
            </a:r>
            <a:r>
              <a:rPr lang="en-IE" sz="2400" dirty="0">
                <a:latin typeface="+mj-lt"/>
                <a:ea typeface="Calibri" panose="020F0502020204030204" pitchFamily="34" charset="0"/>
                <a:cs typeface="Arial" panose="020B0604020202020204" pitchFamily="34" charset="0"/>
              </a:rPr>
              <a:t>. </a:t>
            </a:r>
            <a:br>
              <a:rPr lang="en-IE" sz="2400" dirty="0">
                <a:latin typeface="+mj-lt"/>
                <a:ea typeface="Calibri" panose="020F0502020204030204" pitchFamily="34" charset="0"/>
                <a:cs typeface="Arial" panose="020B0604020202020204" pitchFamily="34" charset="0"/>
              </a:rPr>
            </a:br>
            <a:r>
              <a:rPr lang="en-IE" sz="2400" dirty="0">
                <a:latin typeface="+mj-lt"/>
                <a:ea typeface="Calibri" panose="020F0502020204030204" pitchFamily="34" charset="0"/>
                <a:cs typeface="Arial" panose="020B0604020202020204" pitchFamily="34" charset="0"/>
              </a:rPr>
              <a:t> </a:t>
            </a:r>
            <a:endParaRPr lang="en-IE" sz="2400" dirty="0">
              <a:effectLst/>
              <a:latin typeface="+mj-lt"/>
              <a:ea typeface="Times New Roman" panose="02020603050405020304" pitchFamily="18" charset="0"/>
              <a:cs typeface="Times New Roman" panose="02020603050405020304" pitchFamily="18" charset="0"/>
            </a:endParaRPr>
          </a:p>
          <a:p>
            <a:pPr algn="just">
              <a:lnSpc>
                <a:spcPct val="107000"/>
              </a:lnSpc>
              <a:spcAft>
                <a:spcPts val="800"/>
              </a:spcAft>
            </a:pPr>
            <a:r>
              <a:rPr lang="en-IE" sz="2400" b="1" dirty="0">
                <a:solidFill>
                  <a:srgbClr val="000000"/>
                </a:solidFill>
                <a:effectLst/>
                <a:latin typeface="+mj-lt"/>
                <a:ea typeface="Calibri" panose="020F0502020204030204" pitchFamily="34" charset="0"/>
                <a:cs typeface="Arial" panose="020B0604020202020204" pitchFamily="34" charset="0"/>
              </a:rPr>
              <a:t>2. When will section 10A. (Advertising by Public Bodies) come into effect?</a:t>
            </a:r>
            <a:endParaRPr lang="en-IE" sz="2400" dirty="0">
              <a:effectLst/>
              <a:latin typeface="+mj-l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400" dirty="0">
                <a:effectLst/>
                <a:latin typeface="+mj-lt"/>
                <a:ea typeface="Calibri" panose="020F0502020204030204" pitchFamily="34" charset="0"/>
                <a:cs typeface="Arial" panose="020B0604020202020204" pitchFamily="34" charset="0"/>
              </a:rPr>
              <a:t>	All the provisions regarding advertising by public bodies as 	prescribed in section 10A. will 	come into effect on </a:t>
            </a:r>
            <a:r>
              <a:rPr lang="en-IE" sz="2400" b="1" dirty="0">
                <a:effectLst/>
                <a:latin typeface="+mj-lt"/>
                <a:ea typeface="Calibri" panose="020F0502020204030204" pitchFamily="34" charset="0"/>
                <a:cs typeface="Arial" panose="020B0604020202020204" pitchFamily="34" charset="0"/>
              </a:rPr>
              <a:t>10</a:t>
            </a:r>
            <a:r>
              <a:rPr lang="en-IE" sz="2400" b="1" baseline="30000" dirty="0">
                <a:effectLst/>
                <a:latin typeface="+mj-lt"/>
                <a:ea typeface="Calibri" panose="020F0502020204030204" pitchFamily="34" charset="0"/>
                <a:cs typeface="Arial" panose="020B0604020202020204" pitchFamily="34" charset="0"/>
              </a:rPr>
              <a:t>th</a:t>
            </a:r>
            <a:r>
              <a:rPr lang="en-IE" sz="2400" b="1" dirty="0">
                <a:effectLst/>
                <a:latin typeface="+mj-lt"/>
                <a:ea typeface="Calibri" panose="020F0502020204030204" pitchFamily="34" charset="0"/>
                <a:cs typeface="Arial" panose="020B0604020202020204" pitchFamily="34" charset="0"/>
              </a:rPr>
              <a:t> October 	2022</a:t>
            </a:r>
            <a:r>
              <a:rPr lang="en-IE" sz="2400" dirty="0">
                <a:effectLst/>
                <a:latin typeface="+mj-lt"/>
                <a:ea typeface="Calibri" panose="020F0502020204030204" pitchFamily="34" charset="0"/>
                <a:cs typeface="Arial" panose="020B0604020202020204" pitchFamily="34" charset="0"/>
              </a:rPr>
              <a:t>. All public bodies prescribed under the Act will be 	obliged to 	comply with all the provisions of section 10A. from this date.</a:t>
            </a:r>
            <a:endParaRPr lang="en-IE" sz="2400" dirty="0">
              <a:effectLst/>
              <a:latin typeface="+mj-l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733678552"/>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0"/>
            <a:ext cx="8968976" cy="5734051"/>
          </a:xfrm>
        </p:spPr>
        <p:txBody>
          <a:bodyPr rtlCol="0">
            <a:normAutofit lnSpcReduction="10000"/>
          </a:bodyPr>
          <a:lstStyle/>
          <a:p>
            <a:pPr fontAlgn="auto">
              <a:spcAft>
                <a:spcPts val="0"/>
              </a:spcAft>
              <a:buFont typeface="Wingdings" panose="05000000000000000000" pitchFamily="2" charset="2"/>
              <a:buChar char="Ø"/>
              <a:defRPr/>
            </a:pPr>
            <a:r>
              <a:rPr lang="en-US" sz="2400" b="1" dirty="0"/>
              <a:t>3. What does the 20% requirement regarding any advertising placed by public bodies mean?</a:t>
            </a:r>
          </a:p>
          <a:p>
            <a:pPr marL="0" indent="0" fontAlgn="auto">
              <a:spcAft>
                <a:spcPts val="0"/>
              </a:spcAft>
              <a:buNone/>
              <a:defRPr/>
            </a:pPr>
            <a:r>
              <a:rPr lang="en-US" sz="2400" dirty="0"/>
              <a:t>	</a:t>
            </a:r>
            <a:r>
              <a:rPr lang="en-US" sz="2000" dirty="0"/>
              <a:t>“20% of any advertising placed” (10A. (1)) means 20% of “Owned” and 	“Paid” as defined above (Sl. 8).  For public bodies that place their </a:t>
            </a:r>
            <a:r>
              <a:rPr lang="ga-IE" sz="2000" dirty="0"/>
              <a:t>	</a:t>
            </a:r>
            <a:r>
              <a:rPr lang="en-US" sz="2000" dirty="0"/>
              <a:t>advertising 	through third party media buying agencies 	the standard </a:t>
            </a:r>
            <a:r>
              <a:rPr lang="ga-IE" sz="2000" dirty="0"/>
              <a:t>	</a:t>
            </a:r>
            <a:r>
              <a:rPr lang="en-US" sz="2000" dirty="0"/>
              <a:t>industry measurement systems, e.g. ratings for TV, will </a:t>
            </a:r>
            <a:r>
              <a:rPr lang="ga-IE" sz="2000" dirty="0"/>
              <a:t>	</a:t>
            </a:r>
            <a:r>
              <a:rPr lang="en-US" sz="2000" dirty="0"/>
              <a:t>apply.  Where 	bodies do not employ the services of a media buying </a:t>
            </a:r>
            <a:r>
              <a:rPr lang="ga-IE" sz="2000" dirty="0"/>
              <a:t>	</a:t>
            </a:r>
            <a:r>
              <a:rPr lang="en-US" sz="2000" dirty="0"/>
              <a:t>agency, the 	measurement will be one in five of “Owned” and </a:t>
            </a:r>
            <a:r>
              <a:rPr lang="ga-IE" sz="2000" dirty="0"/>
              <a:t>	</a:t>
            </a:r>
            <a:r>
              <a:rPr lang="en-US" sz="2000" dirty="0"/>
              <a:t>“Paid” </a:t>
            </a:r>
            <a:r>
              <a:rPr lang="ga-IE" sz="2000" dirty="0"/>
              <a:t>	</a:t>
            </a:r>
            <a:r>
              <a:rPr lang="en-US" sz="2000" dirty="0"/>
              <a:t>advertising.  </a:t>
            </a:r>
          </a:p>
          <a:p>
            <a:pPr marL="0" indent="0" fontAlgn="auto">
              <a:spcAft>
                <a:spcPts val="0"/>
              </a:spcAft>
              <a:buNone/>
              <a:defRPr/>
            </a:pPr>
            <a:endParaRPr lang="en-US" sz="1000" dirty="0"/>
          </a:p>
          <a:p>
            <a:pPr fontAlgn="auto">
              <a:spcAft>
                <a:spcPts val="0"/>
              </a:spcAft>
              <a:defRPr/>
            </a:pPr>
            <a:r>
              <a:rPr lang="en-US" sz="2400" b="1" dirty="0"/>
              <a:t>4. What does the 5% requirement regarding advertising by public bodies through Irish language media mean in reality?</a:t>
            </a:r>
          </a:p>
          <a:p>
            <a:pPr marL="0" indent="0" fontAlgn="auto">
              <a:spcAft>
                <a:spcPts val="0"/>
              </a:spcAft>
              <a:buNone/>
              <a:defRPr/>
            </a:pPr>
            <a:r>
              <a:rPr lang="en-US" sz="2400" dirty="0"/>
              <a:t>	</a:t>
            </a:r>
            <a:r>
              <a:rPr lang="en-US" sz="2000" dirty="0"/>
              <a:t>5% of any monies spent advertising by the public body in any 	year </a:t>
            </a:r>
            <a:r>
              <a:rPr lang="ga-IE" sz="2000" dirty="0"/>
              <a:t>	</a:t>
            </a:r>
            <a:r>
              <a:rPr lang="en-US" sz="2000" dirty="0"/>
              <a:t>shall be in the Irish language on Irish language media.  The 	measurement will be based on 5% of the total paid advertising budget </a:t>
            </a:r>
            <a:r>
              <a:rPr lang="ga-IE" sz="2000" dirty="0"/>
              <a:t>	</a:t>
            </a:r>
            <a:r>
              <a:rPr lang="en-US" sz="2000" dirty="0"/>
              <a:t>of the body, in any given year. </a:t>
            </a: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547492314"/>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76200" y="789621"/>
            <a:ext cx="9636124" cy="5734050"/>
          </a:xfrm>
        </p:spPr>
        <p:txBody>
          <a:bodyPr rtlCol="0">
            <a:normAutofit fontScale="92500" lnSpcReduction="10000"/>
          </a:bodyPr>
          <a:lstStyle/>
          <a:p>
            <a:pPr algn="just">
              <a:lnSpc>
                <a:spcPct val="107000"/>
              </a:lnSpc>
              <a:spcAft>
                <a:spcPts val="800"/>
              </a:spcAft>
            </a:pPr>
            <a:r>
              <a:rPr lang="en-IE" sz="2400" b="1" dirty="0">
                <a:solidFill>
                  <a:srgbClr val="000000"/>
                </a:solidFill>
                <a:effectLst/>
                <a:latin typeface="+mj-lt"/>
                <a:ea typeface="Calibri" panose="020F0502020204030204" pitchFamily="34" charset="0"/>
                <a:cs typeface="Arial" panose="020B0604020202020204" pitchFamily="34" charset="0"/>
              </a:rPr>
              <a:t>5. Can production costs be included as part of the annual advertising spend with regard to the 20% and 5% requirements?</a:t>
            </a:r>
            <a:endParaRPr lang="en-IE" sz="2400" dirty="0">
              <a:effectLst/>
              <a:latin typeface="+mj-l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400" dirty="0">
                <a:effectLst/>
                <a:latin typeface="+mj-lt"/>
                <a:ea typeface="Calibri" panose="020F0502020204030204" pitchFamily="34" charset="0"/>
                <a:cs typeface="Arial" panose="020B0604020202020204" pitchFamily="34" charset="0"/>
              </a:rPr>
              <a:t>	No, production costs will not be considered for measuring the 5% or 	20% 	requirement.</a:t>
            </a:r>
            <a:endParaRPr lang="en-IE" sz="2400" dirty="0">
              <a:effectLst/>
              <a:latin typeface="+mj-l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endParaRPr lang="en-IE" sz="1100" dirty="0">
              <a:effectLst/>
              <a:latin typeface="+mj-lt"/>
              <a:ea typeface="Times New Roman" panose="02020603050405020304" pitchFamily="18" charset="0"/>
              <a:cs typeface="Times New Roman" panose="02020603050405020304" pitchFamily="18" charset="0"/>
            </a:endParaRPr>
          </a:p>
          <a:p>
            <a:pPr algn="just">
              <a:lnSpc>
                <a:spcPct val="107000"/>
              </a:lnSpc>
              <a:spcAft>
                <a:spcPts val="800"/>
              </a:spcAft>
            </a:pPr>
            <a:r>
              <a:rPr lang="en-IE" sz="2400" b="1" dirty="0">
                <a:solidFill>
                  <a:srgbClr val="000000"/>
                </a:solidFill>
                <a:effectLst/>
                <a:latin typeface="+mj-lt"/>
                <a:ea typeface="Calibri" panose="020F0502020204030204" pitchFamily="34" charset="0"/>
                <a:cs typeface="Arial" panose="020B0604020202020204" pitchFamily="34" charset="0"/>
              </a:rPr>
              <a:t>6. How will compliance with the 20% and 5% requirements be measured by </a:t>
            </a:r>
            <a:r>
              <a:rPr lang="en-IE" sz="2400" b="1" dirty="0" err="1">
                <a:solidFill>
                  <a:srgbClr val="000000"/>
                </a:solidFill>
                <a:effectLst/>
                <a:latin typeface="+mj-lt"/>
                <a:ea typeface="Calibri" panose="020F0502020204030204" pitchFamily="34" charset="0"/>
                <a:cs typeface="Arial" panose="020B0604020202020204" pitchFamily="34" charset="0"/>
              </a:rPr>
              <a:t>Oifig</a:t>
            </a:r>
            <a:r>
              <a:rPr lang="en-IE" sz="2400" b="1" dirty="0">
                <a:solidFill>
                  <a:srgbClr val="000000"/>
                </a:solidFill>
                <a:effectLst/>
                <a:latin typeface="+mj-lt"/>
                <a:ea typeface="Calibri" panose="020F0502020204030204" pitchFamily="34" charset="0"/>
                <a:cs typeface="Arial" panose="020B0604020202020204" pitchFamily="34" charset="0"/>
              </a:rPr>
              <a:t> an </a:t>
            </a:r>
            <a:r>
              <a:rPr lang="en-IE" sz="2400" b="1" dirty="0" err="1">
                <a:solidFill>
                  <a:srgbClr val="000000"/>
                </a:solidFill>
                <a:effectLst/>
                <a:latin typeface="+mj-lt"/>
                <a:ea typeface="Calibri" panose="020F0502020204030204" pitchFamily="34" charset="0"/>
                <a:cs typeface="Arial" panose="020B0604020202020204" pitchFamily="34" charset="0"/>
              </a:rPr>
              <a:t>Choimisinéara</a:t>
            </a:r>
            <a:r>
              <a:rPr lang="en-IE" sz="2400" b="1" dirty="0">
                <a:solidFill>
                  <a:srgbClr val="000000"/>
                </a:solidFill>
                <a:effectLst/>
                <a:latin typeface="+mj-lt"/>
                <a:ea typeface="Calibri" panose="020F0502020204030204" pitchFamily="34" charset="0"/>
                <a:cs typeface="Arial" panose="020B0604020202020204" pitchFamily="34" charset="0"/>
              </a:rPr>
              <a:t> </a:t>
            </a:r>
            <a:r>
              <a:rPr lang="en-IE" sz="2400" b="1" dirty="0" err="1">
                <a:solidFill>
                  <a:srgbClr val="000000"/>
                </a:solidFill>
                <a:effectLst/>
                <a:latin typeface="+mj-lt"/>
                <a:ea typeface="Calibri" panose="020F0502020204030204" pitchFamily="34" charset="0"/>
                <a:cs typeface="Arial" panose="020B0604020202020204" pitchFamily="34" charset="0"/>
              </a:rPr>
              <a:t>Teanga</a:t>
            </a:r>
            <a:r>
              <a:rPr lang="en-IE" sz="2400" b="1" dirty="0">
                <a:solidFill>
                  <a:srgbClr val="000000"/>
                </a:solidFill>
                <a:effectLst/>
                <a:latin typeface="+mj-lt"/>
                <a:ea typeface="Calibri" panose="020F0502020204030204" pitchFamily="34" charset="0"/>
                <a:cs typeface="Arial" panose="020B0604020202020204" pitchFamily="34" charset="0"/>
              </a:rPr>
              <a:t>.</a:t>
            </a:r>
            <a:endParaRPr lang="en-IE" sz="2400" dirty="0">
              <a:effectLst/>
              <a:latin typeface="+mj-lt"/>
              <a:ea typeface="Times New Roman" panose="02020603050405020304" pitchFamily="18" charset="0"/>
              <a:cs typeface="Times New Roman" panose="02020603050405020304" pitchFamily="18" charset="0"/>
            </a:endParaRPr>
          </a:p>
          <a:p>
            <a:pPr marL="450850" indent="-450850">
              <a:lnSpc>
                <a:spcPct val="107000"/>
              </a:lnSpc>
              <a:spcAft>
                <a:spcPts val="800"/>
              </a:spcAft>
              <a:buNone/>
            </a:pPr>
            <a:r>
              <a:rPr lang="en-IE" sz="2400" dirty="0">
                <a:effectLst/>
                <a:latin typeface="+mj-lt"/>
                <a:ea typeface="Calibri" panose="020F0502020204030204" pitchFamily="34" charset="0"/>
                <a:cs typeface="Arial" panose="020B0604020202020204" pitchFamily="34" charset="0"/>
              </a:rPr>
              <a:t>	Oifig an </a:t>
            </a:r>
            <a:r>
              <a:rPr lang="en-IE" sz="2400" dirty="0" err="1">
                <a:effectLst/>
                <a:latin typeface="+mj-lt"/>
                <a:ea typeface="Calibri" panose="020F0502020204030204" pitchFamily="34" charset="0"/>
                <a:cs typeface="Arial" panose="020B0604020202020204" pitchFamily="34" charset="0"/>
              </a:rPr>
              <a:t>Choimisinéara</a:t>
            </a:r>
            <a:r>
              <a:rPr lang="en-IE" sz="2400" dirty="0">
                <a:effectLst/>
                <a:latin typeface="+mj-lt"/>
                <a:ea typeface="Calibri" panose="020F0502020204030204" pitchFamily="34" charset="0"/>
                <a:cs typeface="Arial" panose="020B0604020202020204" pitchFamily="34" charset="0"/>
              </a:rPr>
              <a:t> </a:t>
            </a:r>
            <a:r>
              <a:rPr lang="en-IE" sz="2400" dirty="0" err="1">
                <a:effectLst/>
                <a:latin typeface="+mj-lt"/>
                <a:ea typeface="Calibri" panose="020F0502020204030204" pitchFamily="34" charset="0"/>
                <a:cs typeface="Arial" panose="020B0604020202020204" pitchFamily="34" charset="0"/>
              </a:rPr>
              <a:t>Teanga</a:t>
            </a:r>
            <a:r>
              <a:rPr lang="en-IE" sz="2400" dirty="0">
                <a:effectLst/>
                <a:latin typeface="+mj-lt"/>
                <a:ea typeface="Calibri" panose="020F0502020204030204" pitchFamily="34" charset="0"/>
                <a:cs typeface="Arial" panose="020B0604020202020204" pitchFamily="34" charset="0"/>
              </a:rPr>
              <a:t> will provide public bodies with a 	reporting 	template that will be used to capture key metrics 	concerning public bodies advertising activities and their compliance with the 5% and 20% 	requirements.  The reporting template will factor in 	current industry practices regarding advertising and commercial communications to streamline the reporting process as much as possible.  </a:t>
            </a:r>
            <a:endParaRPr lang="en-IE" sz="2400" dirty="0">
              <a:effectLst/>
              <a:latin typeface="+mj-l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913805172"/>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rmAutofit/>
          </a:bodyPr>
          <a:lstStyle/>
          <a:p>
            <a:pPr fontAlgn="auto">
              <a:spcAft>
                <a:spcPts val="0"/>
              </a:spcAft>
              <a:defRPr/>
            </a:pPr>
            <a:r>
              <a:rPr lang="en-US" sz="2400" b="1" dirty="0"/>
              <a:t>7. When will monitoring of section 10A. begin?</a:t>
            </a:r>
          </a:p>
          <a:p>
            <a:pPr marL="0" indent="0" fontAlgn="auto">
              <a:spcAft>
                <a:spcPts val="0"/>
              </a:spcAft>
              <a:buNone/>
              <a:defRPr/>
            </a:pPr>
            <a:r>
              <a:rPr lang="en-US" sz="2400" dirty="0"/>
              <a:t>	Public bodies will be obliged to comply with all the provisions of 	section 10A. from 10th October 2022. In addition, </a:t>
            </a:r>
            <a:r>
              <a:rPr lang="en-US" sz="2400" dirty="0" err="1"/>
              <a:t>Oifig</a:t>
            </a:r>
            <a:r>
              <a:rPr lang="en-US" sz="2400" dirty="0"/>
              <a:t> an 	</a:t>
            </a:r>
            <a:r>
              <a:rPr lang="en-US" sz="2400" dirty="0" err="1"/>
              <a:t>Choimisinéara</a:t>
            </a:r>
            <a:r>
              <a:rPr lang="en-US" sz="2400" dirty="0"/>
              <a:t> </a:t>
            </a:r>
            <a:r>
              <a:rPr lang="en-US" sz="2400" dirty="0" err="1"/>
              <a:t>Teanga</a:t>
            </a:r>
            <a:r>
              <a:rPr lang="en-US" sz="2400" dirty="0"/>
              <a:t> (OCT) will require public bodies to file an 	electronic compliance return concerning Section 10A. no later 	than 10 March 2024 regarding advertising for 2023. The return 	filed by public bodies will form the basis for OCT to measure 	compliance by public bodies regarding their advertising 	operations during 2023.</a:t>
            </a:r>
          </a:p>
          <a:p>
            <a:pPr marL="0" indent="0" fontAlgn="auto">
              <a:spcAft>
                <a:spcPts val="0"/>
              </a:spcAft>
              <a:buNone/>
              <a:defRPr/>
            </a:pPr>
            <a:endParaRPr lang="en-US" sz="1000" dirty="0"/>
          </a:p>
          <a:p>
            <a:pPr fontAlgn="auto">
              <a:spcAft>
                <a:spcPts val="0"/>
              </a:spcAft>
              <a:defRPr/>
            </a:pPr>
            <a:r>
              <a:rPr lang="en-US" sz="2400" b="1" dirty="0"/>
              <a:t>8. Will there be any grace periods for public bodies?</a:t>
            </a:r>
          </a:p>
          <a:p>
            <a:pPr marL="0" indent="0" fontAlgn="auto">
              <a:spcAft>
                <a:spcPts val="0"/>
              </a:spcAft>
              <a:buNone/>
              <a:defRPr/>
            </a:pPr>
            <a:r>
              <a:rPr lang="en-US" sz="2400" dirty="0"/>
              <a:t>	No, it is not within the functions or powers of An </a:t>
            </a:r>
            <a:r>
              <a:rPr lang="en-US" sz="2400" dirty="0" err="1"/>
              <a:t>Coimisinéir</a:t>
            </a:r>
            <a:r>
              <a:rPr lang="en-US" sz="2400" dirty="0"/>
              <a:t> 	</a:t>
            </a:r>
            <a:r>
              <a:rPr lang="en-US" sz="2400" dirty="0" err="1"/>
              <a:t>Teanga</a:t>
            </a:r>
            <a:r>
              <a:rPr lang="en-US" sz="2400" dirty="0"/>
              <a:t> to offer a derogation to any public body from any 	statutory obligation in the legislation.</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053020771"/>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rmAutofit/>
          </a:bodyPr>
          <a:lstStyle/>
          <a:p>
            <a:pPr fontAlgn="auto">
              <a:spcAft>
                <a:spcPts val="0"/>
              </a:spcAft>
              <a:defRPr/>
            </a:pPr>
            <a:r>
              <a:rPr lang="en-US" sz="2400" b="1" dirty="0"/>
              <a:t>9. What happens if a public body fails to comply with this provision?</a:t>
            </a:r>
          </a:p>
          <a:p>
            <a:pPr marL="400050" lvl="1" indent="0" fontAlgn="auto">
              <a:spcAft>
                <a:spcPts val="0"/>
              </a:spcAft>
              <a:buNone/>
              <a:defRPr/>
            </a:pPr>
            <a:endParaRPr lang="en-US" sz="800" dirty="0"/>
          </a:p>
          <a:p>
            <a:pPr marL="400050" lvl="1" indent="0" fontAlgn="auto">
              <a:spcAft>
                <a:spcPts val="0"/>
              </a:spcAft>
              <a:buNone/>
              <a:defRPr/>
            </a:pPr>
            <a:r>
              <a:rPr lang="en-US" sz="2200" dirty="0"/>
              <a:t>	The following procedures in the primary legislation will be followed to monitor compliance and address any non-compliance by public bodies.</a:t>
            </a:r>
          </a:p>
          <a:p>
            <a:pPr marL="400050" lvl="1" indent="0" fontAlgn="auto">
              <a:spcAft>
                <a:spcPts val="0"/>
              </a:spcAft>
              <a:buNone/>
              <a:defRPr/>
            </a:pPr>
            <a:r>
              <a:rPr lang="en-US" sz="2200" dirty="0"/>
              <a:t>• investigation of a complaint made by a member of the public or/and monitoring of compliance by </a:t>
            </a:r>
            <a:r>
              <a:rPr lang="en-US" sz="2200" dirty="0" err="1"/>
              <a:t>Oifig</a:t>
            </a:r>
            <a:r>
              <a:rPr lang="en-US" sz="2200" dirty="0"/>
              <a:t> An </a:t>
            </a:r>
            <a:r>
              <a:rPr lang="en-US" sz="2200" dirty="0" err="1"/>
              <a:t>Choimisinéara</a:t>
            </a:r>
            <a:r>
              <a:rPr lang="en-US" sz="2200" dirty="0"/>
              <a:t> </a:t>
            </a:r>
            <a:r>
              <a:rPr lang="en-US" sz="2200" dirty="0" err="1"/>
              <a:t>Teanga</a:t>
            </a:r>
            <a:endParaRPr lang="en-US" sz="2200" dirty="0"/>
          </a:p>
          <a:p>
            <a:pPr marL="400050" lvl="1" indent="0" fontAlgn="auto">
              <a:spcAft>
                <a:spcPts val="0"/>
              </a:spcAft>
              <a:buNone/>
              <a:defRPr/>
            </a:pPr>
            <a:r>
              <a:rPr lang="en-US" sz="2200" dirty="0"/>
              <a:t>• a statutory investigation can be initiated, if required </a:t>
            </a:r>
          </a:p>
          <a:p>
            <a:pPr marL="400050" lvl="1" indent="0" fontAlgn="auto">
              <a:spcAft>
                <a:spcPts val="0"/>
              </a:spcAft>
              <a:buNone/>
              <a:defRPr/>
            </a:pPr>
            <a:r>
              <a:rPr lang="en-US" sz="2200" dirty="0"/>
              <a:t>• findings/recommendations are made in the statutory investigation report</a:t>
            </a:r>
          </a:p>
          <a:p>
            <a:pPr marL="400050" lvl="1" indent="0" fontAlgn="auto">
              <a:spcAft>
                <a:spcPts val="0"/>
              </a:spcAft>
              <a:buNone/>
              <a:defRPr/>
            </a:pPr>
            <a:r>
              <a:rPr lang="en-US" sz="2200" dirty="0"/>
              <a:t>• if non-compliance persists, An </a:t>
            </a:r>
            <a:r>
              <a:rPr lang="en-US" sz="2200" dirty="0" err="1"/>
              <a:t>Coimisinéir</a:t>
            </a:r>
            <a:r>
              <a:rPr lang="en-US" sz="2200" dirty="0"/>
              <a:t> </a:t>
            </a:r>
            <a:r>
              <a:rPr lang="en-US" sz="2200" dirty="0" err="1"/>
              <a:t>Teanga</a:t>
            </a:r>
            <a:r>
              <a:rPr lang="en-US" sz="2200" dirty="0"/>
              <a:t> can lay a report detailing this situation of non-compliance by the public body before the Houses of the Oireachtas.</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98813784"/>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8285292" cy="5734050"/>
          </a:xfrm>
        </p:spPr>
        <p:txBody>
          <a:bodyPr rtlCol="0">
            <a:normAutofit lnSpcReduction="10000"/>
          </a:bodyPr>
          <a:lstStyle/>
          <a:p>
            <a:pPr algn="just">
              <a:lnSpc>
                <a:spcPct val="107000"/>
              </a:lnSpc>
              <a:spcAft>
                <a:spcPts val="800"/>
              </a:spcAft>
            </a:pPr>
            <a:r>
              <a:rPr lang="en-US" sz="2400" b="1" dirty="0">
                <a:effectLst/>
                <a:latin typeface="+mj-lt"/>
                <a:ea typeface="Times New Roman" panose="02020603050405020304" pitchFamily="18" charset="0"/>
                <a:cs typeface="Times New Roman" panose="02020603050405020304" pitchFamily="18" charset="0"/>
              </a:rPr>
              <a:t>10. How is ‘Irish Language Media’ defined?</a:t>
            </a:r>
          </a:p>
          <a:p>
            <a:pPr marL="400050" lvl="1" indent="0" algn="just">
              <a:lnSpc>
                <a:spcPct val="107000"/>
              </a:lnSpc>
              <a:spcAft>
                <a:spcPts val="800"/>
              </a:spcAft>
              <a:buNone/>
            </a:pPr>
            <a:r>
              <a:rPr lang="en-US" sz="2400" dirty="0">
                <a:effectLst/>
                <a:latin typeface="+mj-lt"/>
                <a:ea typeface="Times New Roman" panose="02020603050405020304" pitchFamily="18" charset="0"/>
                <a:cs typeface="Times New Roman" panose="02020603050405020304" pitchFamily="18" charset="0"/>
              </a:rPr>
              <a:t>As prescribed in section 10A.(2), “Irish language media” means any media where 50 per cent or more of the content of those media is through the Irish language.  A list of Irish language media will be provided.</a:t>
            </a:r>
          </a:p>
          <a:p>
            <a:pPr marL="0" indent="0" algn="just">
              <a:lnSpc>
                <a:spcPct val="107000"/>
              </a:lnSpc>
              <a:spcAft>
                <a:spcPts val="800"/>
              </a:spcAft>
              <a:buNone/>
            </a:pPr>
            <a:endParaRPr lang="en-US" sz="1000" dirty="0">
              <a:effectLst/>
              <a:latin typeface="+mj-lt"/>
              <a:ea typeface="Times New Roman" panose="02020603050405020304" pitchFamily="18" charset="0"/>
              <a:cs typeface="Times New Roman" panose="02020603050405020304" pitchFamily="18" charset="0"/>
            </a:endParaRPr>
          </a:p>
          <a:p>
            <a:pPr algn="just">
              <a:lnSpc>
                <a:spcPct val="107000"/>
              </a:lnSpc>
              <a:spcAft>
                <a:spcPts val="800"/>
              </a:spcAft>
            </a:pPr>
            <a:r>
              <a:rPr lang="en-US" sz="2400" b="1" dirty="0">
                <a:effectLst/>
                <a:latin typeface="+mj-lt"/>
                <a:ea typeface="Times New Roman" panose="02020603050405020304" pitchFamily="18" charset="0"/>
                <a:cs typeface="Times New Roman" panose="02020603050405020304" pitchFamily="18" charset="0"/>
              </a:rPr>
              <a:t>11. Who decided on the 5% and 20% requirements in Section 10A.?</a:t>
            </a:r>
          </a:p>
          <a:p>
            <a:pPr marL="400050" lvl="1" indent="0" algn="just">
              <a:lnSpc>
                <a:spcPct val="107000"/>
              </a:lnSpc>
              <a:spcAft>
                <a:spcPts val="800"/>
              </a:spcAft>
              <a:buNone/>
            </a:pPr>
            <a:r>
              <a:rPr lang="en-US" sz="2400" dirty="0">
                <a:effectLst/>
                <a:latin typeface="+mj-lt"/>
                <a:ea typeface="Times New Roman" panose="02020603050405020304" pitchFamily="18" charset="0"/>
                <a:cs typeface="Times New Roman" panose="02020603050405020304" pitchFamily="18" charset="0"/>
              </a:rPr>
              <a:t>The Houses of the Oireachtas decided that these provisions should be included in the Official Languages (Amendment) Act 2021. Accordingly, President Michael D Higgins signed the Official Languages (Amendment) Bill 2019 into law on 22 December 2021.</a:t>
            </a:r>
          </a:p>
          <a:p>
            <a:pPr marL="0" indent="0" algn="just">
              <a:lnSpc>
                <a:spcPct val="107000"/>
              </a:lnSpc>
              <a:spcAft>
                <a:spcPts val="800"/>
              </a:spcAft>
              <a:buNone/>
            </a:pPr>
            <a:endParaRPr lang="en-US" sz="2400" dirty="0">
              <a:effectLst/>
              <a:latin typeface="+mj-lt"/>
              <a:ea typeface="Times New Roman" panose="02020603050405020304" pitchFamily="18" charset="0"/>
              <a:cs typeface="Times New Roman" panose="02020603050405020304" pitchFamily="18" charset="0"/>
            </a:endParaRPr>
          </a:p>
          <a:p>
            <a:pPr algn="just">
              <a:lnSpc>
                <a:spcPct val="107000"/>
              </a:lnSpc>
              <a:spcAft>
                <a:spcPts val="800"/>
              </a:spcAft>
            </a:pPr>
            <a:endParaRPr lang="en-IE" sz="2400" dirty="0">
              <a:effectLst/>
              <a:latin typeface="+mj-l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492741082"/>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254556" y="0"/>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175025" y="490538"/>
            <a:ext cx="9636124" cy="5734050"/>
          </a:xfrm>
        </p:spPr>
        <p:txBody>
          <a:bodyPr rtlCol="0">
            <a:normAutofit fontScale="92500" lnSpcReduction="10000"/>
          </a:bodyPr>
          <a:lstStyle/>
          <a:p>
            <a:pPr fontAlgn="auto">
              <a:spcAft>
                <a:spcPts val="0"/>
              </a:spcAft>
              <a:defRPr/>
            </a:pPr>
            <a:r>
              <a:rPr lang="en-US" sz="2200" b="1" dirty="0"/>
              <a:t>12. With regard to the 20% requirement, does this extend to advertising carried out through social media channels?</a:t>
            </a:r>
          </a:p>
          <a:p>
            <a:pPr marL="400050" lvl="1" indent="0" fontAlgn="auto">
              <a:spcAft>
                <a:spcPts val="0"/>
              </a:spcAft>
              <a:buNone/>
              <a:defRPr/>
            </a:pPr>
            <a:r>
              <a:rPr lang="en-US" sz="2200" dirty="0"/>
              <a:t>Yes, the 20% requirement will extend to social/digital media platforms.  As with current industry practices it is understood that social media channels/platforms can be used for both ‘paid’ and ‘owned’ advertising’ placed by the public body.</a:t>
            </a:r>
          </a:p>
          <a:p>
            <a:pPr marL="400050" lvl="1" indent="0" fontAlgn="auto">
              <a:spcAft>
                <a:spcPts val="0"/>
              </a:spcAft>
              <a:buNone/>
              <a:defRPr/>
            </a:pPr>
            <a:endParaRPr lang="en-US" sz="2200" dirty="0"/>
          </a:p>
          <a:p>
            <a:pPr marL="400050" lvl="1" indent="0" fontAlgn="auto">
              <a:spcAft>
                <a:spcPts val="0"/>
              </a:spcAft>
              <a:buNone/>
              <a:defRPr/>
            </a:pPr>
            <a:r>
              <a:rPr lang="en-US" sz="2200" b="1" dirty="0"/>
              <a:t>13.</a:t>
            </a:r>
            <a:r>
              <a:rPr lang="en-US" sz="2200" dirty="0"/>
              <a:t> </a:t>
            </a:r>
            <a:r>
              <a:rPr lang="en-US" sz="2200" b="1" dirty="0"/>
              <a:t>Can the 20% be a combination of “Paid” and “Owned” advertising?</a:t>
            </a:r>
          </a:p>
          <a:p>
            <a:pPr marL="400050" lvl="1" indent="0" fontAlgn="auto">
              <a:spcAft>
                <a:spcPts val="0"/>
              </a:spcAft>
              <a:buNone/>
              <a:defRPr/>
            </a:pPr>
            <a:r>
              <a:rPr lang="en-US" sz="2200" dirty="0"/>
              <a:t>Yes, provided that the public body can show the data  on the percentage (%) or impressions reached on their owned media.</a:t>
            </a:r>
          </a:p>
          <a:p>
            <a:pPr marL="400050" lvl="1" indent="0" fontAlgn="auto">
              <a:spcAft>
                <a:spcPts val="0"/>
              </a:spcAft>
              <a:buNone/>
              <a:defRPr/>
            </a:pPr>
            <a:endParaRPr lang="en-US" sz="2400" dirty="0"/>
          </a:p>
          <a:p>
            <a:pPr marL="0" indent="0" fontAlgn="auto">
              <a:spcAft>
                <a:spcPts val="0"/>
              </a:spcAft>
              <a:buNone/>
              <a:defRPr/>
            </a:pPr>
            <a:endParaRPr lang="en-US" sz="1000" dirty="0"/>
          </a:p>
          <a:p>
            <a:pPr fontAlgn="auto">
              <a:spcAft>
                <a:spcPts val="0"/>
              </a:spcAft>
              <a:defRPr/>
            </a:pPr>
            <a:r>
              <a:rPr lang="en-US" sz="2200" b="1" dirty="0"/>
              <a:t>14. With regard to the 5% annual expenditure through ‘Irish language media’ requirement, does this extend to social media channels?</a:t>
            </a:r>
          </a:p>
          <a:p>
            <a:pPr marL="400050" lvl="1" indent="0" fontAlgn="auto">
              <a:spcAft>
                <a:spcPts val="0"/>
              </a:spcAft>
              <a:buNone/>
              <a:defRPr/>
            </a:pPr>
            <a:r>
              <a:rPr lang="en-US" sz="2200" dirty="0"/>
              <a:t>Presently, the 5% expenditure through ‘Irish language media’ requirement will not extend to social media as Irish-medium versions of these platforms do not exist at this time. </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3936385"/>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8434572" cy="5734050"/>
          </a:xfrm>
        </p:spPr>
        <p:txBody>
          <a:bodyPr rtlCol="0">
            <a:normAutofit fontScale="55000" lnSpcReduction="20000"/>
          </a:bodyPr>
          <a:lstStyle/>
          <a:p>
            <a:pPr algn="just">
              <a:lnSpc>
                <a:spcPct val="107000"/>
              </a:lnSpc>
              <a:spcAft>
                <a:spcPts val="800"/>
              </a:spcAft>
            </a:pPr>
            <a:r>
              <a:rPr lang="en-IE" sz="3800" b="1" dirty="0">
                <a:solidFill>
                  <a:srgbClr val="000000"/>
                </a:solidFill>
                <a:effectLst/>
                <a:ea typeface="Calibri" panose="020F0502020204030204" pitchFamily="34" charset="0"/>
                <a:cs typeface="Arial" panose="020B0604020202020204" pitchFamily="34" charset="0"/>
              </a:rPr>
              <a:t>15. Is “paid” and “owned” media subject to the 20% requirement?</a:t>
            </a:r>
            <a:endParaRPr lang="en-IE" sz="3800" dirty="0">
              <a:effectLst/>
              <a:ea typeface="Times New Roman" panose="02020603050405020304" pitchFamily="18" charset="0"/>
              <a:cs typeface="Times New Roman" panose="02020603050405020304" pitchFamily="18" charset="0"/>
            </a:endParaRPr>
          </a:p>
          <a:p>
            <a:pPr marL="400050" lvl="1" indent="0" algn="just">
              <a:lnSpc>
                <a:spcPct val="107000"/>
              </a:lnSpc>
              <a:spcAft>
                <a:spcPts val="800"/>
              </a:spcAft>
              <a:buNone/>
            </a:pPr>
            <a:r>
              <a:rPr lang="en-IE" sz="3800" dirty="0">
                <a:effectLst/>
                <a:ea typeface="Calibri" panose="020F0502020204030204" pitchFamily="34" charset="0"/>
                <a:cs typeface="Arial" panose="020B0604020202020204" pitchFamily="34" charset="0"/>
              </a:rPr>
              <a:t>Yes, both “paid” advertisements placed with a third party and advertisements placed on “owned” media, e.g. company websites, social/digital media platforms etc., are subject to the 20% provision for the purposes of both:</a:t>
            </a:r>
            <a:endParaRPr lang="en-IE" sz="3800" dirty="0">
              <a:effectLst/>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E" sz="3300" dirty="0">
                <a:effectLst/>
                <a:ea typeface="Calibri" panose="020F0502020204030204" pitchFamily="34" charset="0"/>
                <a:cs typeface="Arial" panose="020B0604020202020204" pitchFamily="34" charset="0"/>
              </a:rPr>
              <a:t>‘</a:t>
            </a:r>
            <a:r>
              <a:rPr lang="ga-IE" sz="3600" dirty="0" err="1">
                <a:effectLst/>
                <a:ea typeface="Calibri" panose="020F0502020204030204" pitchFamily="34" charset="0"/>
                <a:cs typeface="Arial" panose="020B0604020202020204" pitchFamily="34" charset="0"/>
              </a:rPr>
              <a:t>any</a:t>
            </a:r>
            <a:r>
              <a:rPr lang="ga-IE" sz="3600" dirty="0">
                <a:effectLst/>
                <a:ea typeface="Calibri" panose="020F0502020204030204" pitchFamily="34" charset="0"/>
                <a:cs typeface="Arial" panose="020B0604020202020204" pitchFamily="34" charset="0"/>
              </a:rPr>
              <a:t> form </a:t>
            </a:r>
            <a:r>
              <a:rPr lang="ga-IE" sz="3600" dirty="0" err="1">
                <a:effectLst/>
                <a:ea typeface="Calibri" panose="020F0502020204030204" pitchFamily="34" charset="0"/>
                <a:cs typeface="Arial" panose="020B0604020202020204" pitchFamily="34" charset="0"/>
              </a:rPr>
              <a:t>of</a:t>
            </a:r>
            <a:r>
              <a:rPr lang="ga-IE" sz="3600" dirty="0">
                <a:effectLst/>
                <a:ea typeface="Calibri" panose="020F0502020204030204" pitchFamily="34" charset="0"/>
                <a:cs typeface="Arial" panose="020B0604020202020204" pitchFamily="34" charset="0"/>
              </a:rPr>
              <a:t> </a:t>
            </a:r>
            <a:r>
              <a:rPr lang="ga-IE" sz="3600" dirty="0" err="1">
                <a:effectLst/>
                <a:ea typeface="Calibri" panose="020F0502020204030204" pitchFamily="34" charset="0"/>
                <a:cs typeface="Arial" panose="020B0604020202020204" pitchFamily="34" charset="0"/>
              </a:rPr>
              <a:t>commercial</a:t>
            </a:r>
            <a:r>
              <a:rPr lang="ga-IE" sz="3600" dirty="0">
                <a:effectLst/>
                <a:ea typeface="Calibri" panose="020F0502020204030204" pitchFamily="34" charset="0"/>
                <a:cs typeface="Arial" panose="020B0604020202020204" pitchFamily="34" charset="0"/>
              </a:rPr>
              <a:t> </a:t>
            </a:r>
            <a:r>
              <a:rPr lang="ga-IE" sz="3600" dirty="0" err="1">
                <a:effectLst/>
                <a:ea typeface="Calibri" panose="020F0502020204030204" pitchFamily="34" charset="0"/>
                <a:cs typeface="Arial" panose="020B0604020202020204" pitchFamily="34" charset="0"/>
              </a:rPr>
              <a:t>communication</a:t>
            </a:r>
            <a:r>
              <a:rPr lang="en-IE" sz="3600" dirty="0">
                <a:effectLst/>
                <a:ea typeface="Calibri" panose="020F0502020204030204" pitchFamily="34" charset="0"/>
                <a:cs typeface="Arial" panose="020B0604020202020204" pitchFamily="34" charset="0"/>
              </a:rPr>
              <a:t>’ (10A. (2)(a)) </a:t>
            </a:r>
            <a:r>
              <a:rPr lang="en-IE" sz="3600" b="1" dirty="0">
                <a:effectLst/>
                <a:ea typeface="Calibri" panose="020F0502020204030204" pitchFamily="34" charset="0"/>
                <a:cs typeface="Arial" panose="020B0604020202020204" pitchFamily="34" charset="0"/>
              </a:rPr>
              <a:t>AND</a:t>
            </a:r>
            <a:endParaRPr lang="en-IE" sz="3600" b="1" dirty="0">
              <a:effectLst/>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E" sz="3600" dirty="0">
                <a:effectLst/>
                <a:ea typeface="Calibri" panose="020F0502020204030204" pitchFamily="34" charset="0"/>
                <a:cs typeface="Arial" panose="020B0604020202020204" pitchFamily="34" charset="0"/>
              </a:rPr>
              <a:t>‘</a:t>
            </a:r>
            <a:r>
              <a:rPr lang="ga-IE" sz="3600" dirty="0" err="1">
                <a:effectLst/>
                <a:ea typeface="Calibri" panose="020F0502020204030204" pitchFamily="34" charset="0"/>
                <a:cs typeface="Arial" panose="020B0604020202020204" pitchFamily="34" charset="0"/>
              </a:rPr>
              <a:t>any</a:t>
            </a:r>
            <a:r>
              <a:rPr lang="ga-IE" sz="3600" dirty="0">
                <a:effectLst/>
                <a:ea typeface="Calibri" panose="020F0502020204030204" pitchFamily="34" charset="0"/>
                <a:cs typeface="Arial" panose="020B0604020202020204" pitchFamily="34" charset="0"/>
              </a:rPr>
              <a:t> form </a:t>
            </a:r>
            <a:r>
              <a:rPr lang="ga-IE" sz="3600" dirty="0" err="1">
                <a:effectLst/>
                <a:ea typeface="Calibri" panose="020F0502020204030204" pitchFamily="34" charset="0"/>
                <a:cs typeface="Arial" panose="020B0604020202020204" pitchFamily="34" charset="0"/>
              </a:rPr>
              <a:t>of</a:t>
            </a:r>
            <a:r>
              <a:rPr lang="ga-IE" sz="3600" dirty="0">
                <a:effectLst/>
                <a:ea typeface="Calibri" panose="020F0502020204030204" pitchFamily="34" charset="0"/>
                <a:cs typeface="Arial" panose="020B0604020202020204" pitchFamily="34" charset="0"/>
              </a:rPr>
              <a:t> </a:t>
            </a:r>
            <a:r>
              <a:rPr lang="ga-IE" sz="3600" dirty="0" err="1">
                <a:effectLst/>
                <a:ea typeface="Calibri" panose="020F0502020204030204" pitchFamily="34" charset="0"/>
                <a:cs typeface="Arial" panose="020B0604020202020204" pitchFamily="34" charset="0"/>
              </a:rPr>
              <a:t>communication</a:t>
            </a:r>
            <a:r>
              <a:rPr lang="en-IE" sz="3600" dirty="0">
                <a:effectLst/>
                <a:ea typeface="Calibri" panose="020F0502020204030204" pitchFamily="34" charset="0"/>
                <a:cs typeface="Arial" panose="020B0604020202020204" pitchFamily="34" charset="0"/>
              </a:rPr>
              <a:t> to the public’ (10A. (2) (b)).</a:t>
            </a:r>
            <a:endParaRPr lang="en-IE" sz="3600" dirty="0">
              <a:effectLst/>
              <a:ea typeface="Times New Roman" panose="02020603050405020304" pitchFamily="18" charset="0"/>
              <a:cs typeface="Times New Roman" panose="02020603050405020304" pitchFamily="18" charset="0"/>
            </a:endParaRPr>
          </a:p>
          <a:p>
            <a:pPr marL="0" indent="0" algn="just">
              <a:lnSpc>
                <a:spcPct val="115000"/>
              </a:lnSpc>
              <a:spcAft>
                <a:spcPts val="800"/>
              </a:spcAft>
              <a:buNone/>
            </a:pPr>
            <a:r>
              <a:rPr lang="en-IE" sz="2600" dirty="0">
                <a:effectLst/>
                <a:ea typeface="Calibri" panose="020F0502020204030204" pitchFamily="34" charset="0"/>
                <a:cs typeface="Arial" panose="020B0604020202020204" pitchFamily="34" charset="0"/>
              </a:rPr>
              <a:t>	</a:t>
            </a:r>
            <a:r>
              <a:rPr lang="en-IE" sz="3800" dirty="0">
                <a:effectLst/>
                <a:ea typeface="Calibri" panose="020F0502020204030204" pitchFamily="34" charset="0"/>
                <a:cs typeface="Arial" panose="020B0604020202020204" pitchFamily="34" charset="0"/>
              </a:rPr>
              <a:t>The provision regarding ‘</a:t>
            </a:r>
            <a:r>
              <a:rPr lang="ga-IE" sz="3800" dirty="0" err="1">
                <a:effectLst/>
                <a:ea typeface="Calibri" panose="020F0502020204030204" pitchFamily="34" charset="0"/>
                <a:cs typeface="Arial" panose="020B0604020202020204" pitchFamily="34" charset="0"/>
              </a:rPr>
              <a:t>any</a:t>
            </a:r>
            <a:r>
              <a:rPr lang="ga-IE" sz="3800" dirty="0">
                <a:effectLst/>
                <a:ea typeface="Calibri" panose="020F0502020204030204" pitchFamily="34" charset="0"/>
                <a:cs typeface="Arial" panose="020B0604020202020204" pitchFamily="34" charset="0"/>
              </a:rPr>
              <a:t> form </a:t>
            </a:r>
            <a:r>
              <a:rPr lang="ga-IE" sz="3800" dirty="0" err="1">
                <a:effectLst/>
                <a:ea typeface="Calibri" panose="020F0502020204030204" pitchFamily="34" charset="0"/>
                <a:cs typeface="Arial" panose="020B0604020202020204" pitchFamily="34" charset="0"/>
              </a:rPr>
              <a:t>of</a:t>
            </a:r>
            <a:r>
              <a:rPr lang="ga-IE" sz="3800" dirty="0">
                <a:effectLst/>
                <a:ea typeface="Calibri" panose="020F0502020204030204" pitchFamily="34" charset="0"/>
                <a:cs typeface="Arial" panose="020B0604020202020204" pitchFamily="34" charset="0"/>
              </a:rPr>
              <a:t> </a:t>
            </a:r>
            <a:r>
              <a:rPr lang="ga-IE" sz="3800" dirty="0" err="1">
                <a:effectLst/>
                <a:ea typeface="Calibri" panose="020F0502020204030204" pitchFamily="34" charset="0"/>
                <a:cs typeface="Arial" panose="020B0604020202020204" pitchFamily="34" charset="0"/>
              </a:rPr>
              <a:t>communication</a:t>
            </a:r>
            <a:r>
              <a:rPr lang="en-IE" sz="3800" dirty="0">
                <a:effectLst/>
                <a:ea typeface="Calibri" panose="020F0502020204030204" pitchFamily="34" charset="0"/>
                <a:cs typeface="Arial" panose="020B0604020202020204" pitchFamily="34" charset="0"/>
              </a:rPr>
              <a:t> to the 	public’ 	relates to advertising in the following domains:</a:t>
            </a:r>
            <a:endParaRPr lang="en-IE" sz="3800" dirty="0">
              <a:effectLst/>
              <a:ea typeface="Times New Roman" panose="02020603050405020304" pitchFamily="18" charset="0"/>
              <a:cs typeface="Times New Roman" panose="02020603050405020304" pitchFamily="18" charset="0"/>
            </a:endParaRPr>
          </a:p>
          <a:p>
            <a:pPr marL="514350" lvl="1" indent="0">
              <a:lnSpc>
                <a:spcPct val="115000"/>
              </a:lnSpc>
              <a:spcAft>
                <a:spcPts val="800"/>
              </a:spcAft>
              <a:buNone/>
            </a:pPr>
            <a:r>
              <a:rPr lang="ga-IE" sz="3600" dirty="0">
                <a:effectLst/>
                <a:ea typeface="Calibri" panose="020F0502020204030204" pitchFamily="34" charset="0"/>
                <a:cs typeface="Calibri" panose="020F0502020204030204" pitchFamily="34" charset="0"/>
              </a:rPr>
              <a:t>(i) </a:t>
            </a:r>
            <a:r>
              <a:rPr lang="ga-IE" sz="3600" dirty="0" err="1">
                <a:effectLst/>
                <a:ea typeface="Calibri" panose="020F0502020204030204" pitchFamily="34" charset="0"/>
                <a:cs typeface="Calibri" panose="020F0502020204030204" pitchFamily="34" charset="0"/>
              </a:rPr>
              <a:t>the</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recruitment</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of</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staff</a:t>
            </a:r>
            <a:br>
              <a:rPr lang="ga-IE" sz="3600" dirty="0">
                <a:effectLst/>
                <a:ea typeface="Calibri" panose="020F0502020204030204" pitchFamily="34" charset="0"/>
                <a:cs typeface="Calibri" panose="020F0502020204030204" pitchFamily="34" charset="0"/>
              </a:rPr>
            </a:br>
            <a:r>
              <a:rPr lang="ga-IE" sz="3600" dirty="0">
                <a:effectLst/>
                <a:ea typeface="Calibri" panose="020F0502020204030204" pitchFamily="34" charset="0"/>
                <a:cs typeface="Calibri" panose="020F0502020204030204" pitchFamily="34" charset="0"/>
              </a:rPr>
              <a:t>(</a:t>
            </a:r>
            <a:r>
              <a:rPr lang="ga-IE" sz="3600" dirty="0" err="1">
                <a:effectLst/>
                <a:ea typeface="Calibri" panose="020F0502020204030204" pitchFamily="34" charset="0"/>
                <a:cs typeface="Calibri" panose="020F0502020204030204" pitchFamily="34" charset="0"/>
              </a:rPr>
              <a:t>ii</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legislative</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or</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policy</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initiatives</a:t>
            </a:r>
            <a:br>
              <a:rPr lang="ga-IE" sz="3600" dirty="0">
                <a:effectLst/>
                <a:ea typeface="Calibri" panose="020F0502020204030204" pitchFamily="34" charset="0"/>
                <a:cs typeface="Calibri" panose="020F0502020204030204" pitchFamily="34" charset="0"/>
              </a:rPr>
            </a:br>
            <a:r>
              <a:rPr lang="ga-IE" sz="3600" dirty="0">
                <a:effectLst/>
                <a:ea typeface="Calibri" panose="020F0502020204030204" pitchFamily="34" charset="0"/>
                <a:cs typeface="Calibri" panose="020F0502020204030204" pitchFamily="34" charset="0"/>
              </a:rPr>
              <a:t>(</a:t>
            </a:r>
            <a:r>
              <a:rPr lang="ga-IE" sz="3600" dirty="0" err="1">
                <a:effectLst/>
                <a:ea typeface="Calibri" panose="020F0502020204030204" pitchFamily="34" charset="0"/>
                <a:cs typeface="Calibri" panose="020F0502020204030204" pitchFamily="34" charset="0"/>
              </a:rPr>
              <a:t>iii</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the</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purchase</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or</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sale</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of</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land</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or</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assets</a:t>
            </a:r>
            <a:br>
              <a:rPr lang="ga-IE" sz="3600" dirty="0">
                <a:effectLst/>
                <a:ea typeface="Calibri" panose="020F0502020204030204" pitchFamily="34" charset="0"/>
                <a:cs typeface="Calibri" panose="020F0502020204030204" pitchFamily="34" charset="0"/>
              </a:rPr>
            </a:br>
            <a:r>
              <a:rPr lang="ga-IE" sz="3600" dirty="0">
                <a:effectLst/>
                <a:ea typeface="Calibri" panose="020F0502020204030204" pitchFamily="34" charset="0"/>
                <a:cs typeface="Calibri" panose="020F0502020204030204" pitchFamily="34" charset="0"/>
              </a:rPr>
              <a:t>(</a:t>
            </a:r>
            <a:r>
              <a:rPr lang="ga-IE" sz="3600" dirty="0" err="1">
                <a:effectLst/>
                <a:ea typeface="Calibri" panose="020F0502020204030204" pitchFamily="34" charset="0"/>
                <a:cs typeface="Calibri" panose="020F0502020204030204" pitchFamily="34" charset="0"/>
              </a:rPr>
              <a:t>iv</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the</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provision</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of</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services</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or</a:t>
            </a:r>
            <a:br>
              <a:rPr lang="ga-IE" sz="3600" dirty="0">
                <a:effectLst/>
                <a:ea typeface="Calibri" panose="020F0502020204030204" pitchFamily="34" charset="0"/>
                <a:cs typeface="Calibri" panose="020F0502020204030204" pitchFamily="34" charset="0"/>
              </a:rPr>
            </a:br>
            <a:r>
              <a:rPr lang="ga-IE" sz="3600" dirty="0">
                <a:effectLst/>
                <a:ea typeface="Calibri" panose="020F0502020204030204" pitchFamily="34" charset="0"/>
                <a:cs typeface="Calibri" panose="020F0502020204030204" pitchFamily="34" charset="0"/>
              </a:rPr>
              <a:t>(v) </a:t>
            </a:r>
            <a:r>
              <a:rPr lang="ga-IE" sz="3600" dirty="0" err="1">
                <a:effectLst/>
                <a:ea typeface="Calibri" panose="020F0502020204030204" pitchFamily="34" charset="0"/>
                <a:cs typeface="Calibri" panose="020F0502020204030204" pitchFamily="34" charset="0"/>
              </a:rPr>
              <a:t>public</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consultation</a:t>
            </a:r>
            <a:endParaRPr lang="en-US" sz="36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36094379"/>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rmAutofit/>
          </a:bodyPr>
          <a:lstStyle/>
          <a:p>
            <a:pPr algn="just">
              <a:lnSpc>
                <a:spcPct val="107000"/>
              </a:lnSpc>
              <a:spcAft>
                <a:spcPts val="800"/>
              </a:spcAft>
            </a:pPr>
            <a:r>
              <a:rPr lang="en-IE" sz="2600" b="1" dirty="0">
                <a:solidFill>
                  <a:srgbClr val="000000"/>
                </a:solidFill>
                <a:effectLst/>
                <a:ea typeface="Calibri" panose="020F0502020204030204" pitchFamily="34" charset="0"/>
                <a:cs typeface="Arial" panose="020B0604020202020204" pitchFamily="34" charset="0"/>
              </a:rPr>
              <a:t>16. Is “paid” and “owned” media subject to the 5% requirement?</a:t>
            </a:r>
            <a:endParaRPr lang="en-IE" sz="2600" dirty="0">
              <a:effectLst/>
              <a:ea typeface="Times New Roman" panose="02020603050405020304" pitchFamily="18" charset="0"/>
              <a:cs typeface="Times New Roman" panose="02020603050405020304" pitchFamily="18" charset="0"/>
            </a:endParaRPr>
          </a:p>
          <a:p>
            <a:pPr marL="400050" lvl="1" indent="0" algn="just">
              <a:lnSpc>
                <a:spcPct val="107000"/>
              </a:lnSpc>
              <a:spcAft>
                <a:spcPts val="800"/>
              </a:spcAft>
              <a:buNone/>
            </a:pPr>
            <a:r>
              <a:rPr lang="en-IE" sz="2300" dirty="0">
                <a:effectLst/>
                <a:ea typeface="Calibri" panose="020F0502020204030204" pitchFamily="34" charset="0"/>
                <a:cs typeface="Arial" panose="020B0604020202020204" pitchFamily="34" charset="0"/>
              </a:rPr>
              <a:t>Y</a:t>
            </a:r>
            <a:r>
              <a:rPr lang="en-IE" sz="2100" dirty="0">
                <a:effectLst/>
                <a:ea typeface="Calibri" panose="020F0502020204030204" pitchFamily="34" charset="0"/>
                <a:cs typeface="Arial" panose="020B0604020202020204" pitchFamily="34" charset="0"/>
              </a:rPr>
              <a:t>es, as the 5% requirement relates to expenditure (‘</a:t>
            </a:r>
            <a:r>
              <a:rPr lang="ga-IE" sz="2100" dirty="0" err="1">
                <a:effectLst/>
                <a:ea typeface="Calibri" panose="020F0502020204030204" pitchFamily="34" charset="0"/>
                <a:cs typeface="Arial" panose="020B0604020202020204" pitchFamily="34" charset="0"/>
              </a:rPr>
              <a:t>any</a:t>
            </a:r>
            <a:r>
              <a:rPr lang="ga-IE" sz="2100" dirty="0">
                <a:effectLst/>
                <a:ea typeface="Calibri" panose="020F0502020204030204" pitchFamily="34" charset="0"/>
                <a:cs typeface="Arial" panose="020B0604020202020204" pitchFamily="34" charset="0"/>
              </a:rPr>
              <a:t> </a:t>
            </a:r>
            <a:r>
              <a:rPr lang="en-US" sz="2100" dirty="0">
                <a:effectLst/>
                <a:ea typeface="Calibri" panose="020F0502020204030204" pitchFamily="34" charset="0"/>
                <a:cs typeface="Arial" panose="020B0604020202020204" pitchFamily="34" charset="0"/>
              </a:rPr>
              <a:t>monies spent’ 10A. (1) (b))</a:t>
            </a:r>
            <a:r>
              <a:rPr lang="en-IE" sz="2100" dirty="0">
                <a:effectLst/>
                <a:ea typeface="Calibri" panose="020F0502020204030204" pitchFamily="34" charset="0"/>
                <a:cs typeface="Arial" panose="020B0604020202020204" pitchFamily="34" charset="0"/>
              </a:rPr>
              <a:t> only “paid” advertising will come under the aegis of the provision. </a:t>
            </a:r>
            <a:endParaRPr lang="en-IE" sz="21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en-IE" sz="2600" b="1" dirty="0">
                <a:solidFill>
                  <a:srgbClr val="000000"/>
                </a:solidFill>
                <a:effectLst/>
                <a:ea typeface="Calibri" panose="020F0502020204030204" pitchFamily="34" charset="0"/>
                <a:cs typeface="Arial" panose="020B0604020202020204" pitchFamily="34" charset="0"/>
              </a:rPr>
              <a:t>17. Do native posts on social media fall within the confines of section 10A.?</a:t>
            </a:r>
            <a:endParaRPr lang="en-IE" sz="2600" dirty="0">
              <a:effectLst/>
              <a:ea typeface="Times New Roman" panose="02020603050405020304" pitchFamily="18" charset="0"/>
              <a:cs typeface="Times New Roman" panose="02020603050405020304" pitchFamily="18" charset="0"/>
            </a:endParaRPr>
          </a:p>
          <a:p>
            <a:pPr marL="400050" lvl="1" indent="0" algn="just">
              <a:lnSpc>
                <a:spcPct val="107000"/>
              </a:lnSpc>
              <a:spcAft>
                <a:spcPts val="800"/>
              </a:spcAft>
              <a:buNone/>
            </a:pPr>
            <a:r>
              <a:rPr lang="en-IE" sz="2100" dirty="0">
                <a:ea typeface="Calibri" panose="020F0502020204030204" pitchFamily="34" charset="0"/>
                <a:cs typeface="Arial" panose="020B0604020202020204" pitchFamily="34" charset="0"/>
              </a:rPr>
              <a:t>No</a:t>
            </a:r>
            <a:r>
              <a:rPr lang="en-IE" sz="2100" dirty="0">
                <a:effectLst/>
                <a:ea typeface="Calibri" panose="020F0502020204030204" pitchFamily="34" charset="0"/>
                <a:cs typeface="Arial" panose="020B0604020202020204" pitchFamily="34" charset="0"/>
              </a:rPr>
              <a:t>, unless the post includes an advertisement.</a:t>
            </a: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87332064"/>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ideal 1">
            <a:extLst>
              <a:ext uri="{FF2B5EF4-FFF2-40B4-BE49-F238E27FC236}">
                <a16:creationId xmlns:a16="http://schemas.microsoft.com/office/drawing/2014/main" id="{B4D69983-4F0B-033A-C158-DF1CA032F0DF}"/>
              </a:ext>
            </a:extLst>
          </p:cNvPr>
          <p:cNvSpPr>
            <a:spLocks noGrp="1"/>
          </p:cNvSpPr>
          <p:nvPr>
            <p:ph type="title"/>
          </p:nvPr>
        </p:nvSpPr>
        <p:spPr/>
        <p:txBody>
          <a:bodyPr/>
          <a:lstStyle/>
          <a:p>
            <a:r>
              <a:rPr lang="en-US" dirty="0"/>
              <a:t>Introduction &amp; Context</a:t>
            </a:r>
            <a:endParaRPr lang="en-IE" dirty="0"/>
          </a:p>
        </p:txBody>
      </p:sp>
      <p:sp>
        <p:nvSpPr>
          <p:cNvPr id="3" name="Coinneálaí ionaid inneachair 2">
            <a:extLst>
              <a:ext uri="{FF2B5EF4-FFF2-40B4-BE49-F238E27FC236}">
                <a16:creationId xmlns:a16="http://schemas.microsoft.com/office/drawing/2014/main" id="{7FDCFFFD-366C-68E2-9C86-588F514D2E63}"/>
              </a:ext>
            </a:extLst>
          </p:cNvPr>
          <p:cNvSpPr>
            <a:spLocks noGrp="1"/>
          </p:cNvSpPr>
          <p:nvPr>
            <p:ph idx="1"/>
          </p:nvPr>
        </p:nvSpPr>
        <p:spPr>
          <a:xfrm>
            <a:off x="812801" y="1518083"/>
            <a:ext cx="8464551" cy="4889068"/>
          </a:xfrm>
        </p:spPr>
        <p:txBody>
          <a:bodyPr/>
          <a:lstStyle/>
          <a:p>
            <a:pPr algn="just">
              <a:lnSpc>
                <a:spcPct val="107000"/>
              </a:lnSpc>
              <a:spcAft>
                <a:spcPts val="800"/>
              </a:spcAft>
            </a:pPr>
            <a:r>
              <a:rPr lang="en-US" sz="2400" dirty="0">
                <a:effectLst/>
                <a:latin typeface="Trebuchet MS" panose="020B0603020202020204" pitchFamily="34" charset="0"/>
                <a:ea typeface="Times New Roman" panose="02020603050405020304" pitchFamily="18" charset="0"/>
                <a:cs typeface="Times New Roman" panose="02020603050405020304" pitchFamily="18" charset="0"/>
              </a:rPr>
              <a:t>The Official Languages (Amendment) Act, 2021, enacted in December 2021, strengthens the Official Languages Act 2003. It contains a series of new provisions aimed at strengthening the language rights of Irish speakers.</a:t>
            </a:r>
          </a:p>
          <a:p>
            <a:pPr marL="0" indent="0" algn="just">
              <a:lnSpc>
                <a:spcPct val="107000"/>
              </a:lnSpc>
              <a:spcAft>
                <a:spcPts val="800"/>
              </a:spcAft>
              <a:buNone/>
            </a:pPr>
            <a:endParaRPr lang="en-IE" sz="1000" dirty="0">
              <a:effectLst/>
              <a:latin typeface="Trebuchet MS" panose="020B06030202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2400" dirty="0">
                <a:effectLst/>
                <a:latin typeface="Trebuchet MS" panose="020B0603020202020204" pitchFamily="34" charset="0"/>
                <a:ea typeface="Times New Roman" panose="02020603050405020304" pitchFamily="18" charset="0"/>
                <a:cs typeface="Times New Roman" panose="02020603050405020304" pitchFamily="18" charset="0"/>
              </a:rPr>
              <a:t>Amongst the provisions of the Official Languages (Amendment) Act 2021, there is a new statutory obligation for public bodies in relation to advertising, general communications and commercial communications which engage with the public. </a:t>
            </a:r>
          </a:p>
        </p:txBody>
      </p:sp>
      <p:sp>
        <p:nvSpPr>
          <p:cNvPr id="4" name="Coinneálaí ionaid uimhir sleamhnáin 3">
            <a:extLst>
              <a:ext uri="{FF2B5EF4-FFF2-40B4-BE49-F238E27FC236}">
                <a16:creationId xmlns:a16="http://schemas.microsoft.com/office/drawing/2014/main" id="{759BE4CD-87C0-4C01-FF83-BD588A015A0F}"/>
              </a:ext>
            </a:extLst>
          </p:cNvPr>
          <p:cNvSpPr>
            <a:spLocks noGrp="1"/>
          </p:cNvSpPr>
          <p:nvPr>
            <p:ph type="sldNum" sz="quarter" idx="12"/>
          </p:nvPr>
        </p:nvSpPr>
        <p:spPr/>
        <p:txBody>
          <a:bodyPr/>
          <a:lstStyle/>
          <a:p>
            <a:pPr>
              <a:defRPr/>
            </a:pPr>
            <a:fld id="{203E2FAF-3BAE-4009-984D-F2DB5EBCD49B}" type="slidenum">
              <a:rPr lang="en-GB" altLang="en-US" smtClean="0"/>
              <a:pPr>
                <a:defRPr/>
              </a:pPr>
              <a:t>3</a:t>
            </a:fld>
            <a:endParaRPr lang="en-GB" altLang="en-US" dirty="0"/>
          </a:p>
        </p:txBody>
      </p:sp>
    </p:spTree>
    <p:extLst>
      <p:ext uri="{BB962C8B-B14F-4D97-AF65-F5344CB8AC3E}">
        <p14:creationId xmlns:p14="http://schemas.microsoft.com/office/powerpoint/2010/main" val="30006023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1037378"/>
            <a:ext cx="8434572" cy="5254364"/>
          </a:xfrm>
        </p:spPr>
        <p:txBody>
          <a:bodyPr rtlCol="0">
            <a:normAutofit fontScale="92500" lnSpcReduction="20000"/>
          </a:bodyPr>
          <a:lstStyle/>
          <a:p>
            <a:pPr algn="just">
              <a:lnSpc>
                <a:spcPct val="107000"/>
              </a:lnSpc>
              <a:spcAft>
                <a:spcPts val="800"/>
              </a:spcAft>
            </a:pPr>
            <a:r>
              <a:rPr lang="en-IE" sz="2400" b="1" dirty="0">
                <a:solidFill>
                  <a:srgbClr val="000000"/>
                </a:solidFill>
                <a:effectLst/>
                <a:ea typeface="Calibri" panose="020F0502020204030204" pitchFamily="34" charset="0"/>
                <a:cs typeface="Arial" panose="020B0604020202020204" pitchFamily="34" charset="0"/>
              </a:rPr>
              <a:t>18. Are</a:t>
            </a:r>
            <a:r>
              <a:rPr lang="ga-IE" sz="2400" b="1" dirty="0">
                <a:solidFill>
                  <a:srgbClr val="000000"/>
                </a:solidFill>
                <a:effectLst/>
                <a:ea typeface="Calibri" panose="020F0502020204030204" pitchFamily="34" charset="0"/>
                <a:cs typeface="Arial" panose="020B0604020202020204" pitchFamily="34" charset="0"/>
              </a:rPr>
              <a:t> </a:t>
            </a:r>
            <a:r>
              <a:rPr lang="ga-IE" sz="2400" b="1" dirty="0" err="1">
                <a:solidFill>
                  <a:srgbClr val="000000"/>
                </a:solidFill>
                <a:effectLst/>
                <a:ea typeface="Calibri" panose="020F0502020204030204" pitchFamily="34" charset="0"/>
                <a:cs typeface="Arial" panose="020B0604020202020204" pitchFamily="34" charset="0"/>
              </a:rPr>
              <a:t>boosted</a:t>
            </a:r>
            <a:r>
              <a:rPr lang="ga-IE" sz="2400" b="1" dirty="0">
                <a:solidFill>
                  <a:srgbClr val="000000"/>
                </a:solidFill>
                <a:effectLst/>
                <a:ea typeface="Calibri" panose="020F0502020204030204" pitchFamily="34" charset="0"/>
                <a:cs typeface="Arial" panose="020B0604020202020204" pitchFamily="34" charset="0"/>
              </a:rPr>
              <a:t> </a:t>
            </a:r>
            <a:r>
              <a:rPr lang="ga-IE" sz="2400" b="1" dirty="0" err="1">
                <a:solidFill>
                  <a:srgbClr val="000000"/>
                </a:solidFill>
                <a:effectLst/>
                <a:ea typeface="Calibri" panose="020F0502020204030204" pitchFamily="34" charset="0"/>
                <a:cs typeface="Arial" panose="020B0604020202020204" pitchFamily="34" charset="0"/>
              </a:rPr>
              <a:t>posts</a:t>
            </a:r>
            <a:r>
              <a:rPr lang="ga-IE" sz="2400" b="1" dirty="0">
                <a:solidFill>
                  <a:srgbClr val="000000"/>
                </a:solidFill>
                <a:effectLst/>
                <a:ea typeface="Calibri" panose="020F0502020204030204" pitchFamily="34" charset="0"/>
                <a:cs typeface="Arial" panose="020B0604020202020204" pitchFamily="34" charset="0"/>
              </a:rPr>
              <a:t> </a:t>
            </a:r>
            <a:r>
              <a:rPr lang="ga-IE" sz="2400" b="1" dirty="0" err="1">
                <a:solidFill>
                  <a:srgbClr val="000000"/>
                </a:solidFill>
                <a:effectLst/>
                <a:ea typeface="Calibri" panose="020F0502020204030204" pitchFamily="34" charset="0"/>
                <a:cs typeface="Arial" panose="020B0604020202020204" pitchFamily="34" charset="0"/>
              </a:rPr>
              <a:t>on</a:t>
            </a:r>
            <a:r>
              <a:rPr lang="ga-IE" sz="2400" b="1" dirty="0">
                <a:solidFill>
                  <a:srgbClr val="000000"/>
                </a:solidFill>
                <a:effectLst/>
                <a:ea typeface="Calibri" panose="020F0502020204030204" pitchFamily="34" charset="0"/>
                <a:cs typeface="Arial" panose="020B0604020202020204" pitchFamily="34" charset="0"/>
              </a:rPr>
              <a:t> </a:t>
            </a:r>
            <a:r>
              <a:rPr lang="ga-IE" sz="2400" b="1" dirty="0" err="1">
                <a:solidFill>
                  <a:srgbClr val="000000"/>
                </a:solidFill>
                <a:effectLst/>
                <a:ea typeface="Calibri" panose="020F0502020204030204" pitchFamily="34" charset="0"/>
                <a:cs typeface="Arial" panose="020B0604020202020204" pitchFamily="34" charset="0"/>
              </a:rPr>
              <a:t>social</a:t>
            </a:r>
            <a:r>
              <a:rPr lang="en-IE" sz="2400" b="1" dirty="0">
                <a:solidFill>
                  <a:srgbClr val="000000"/>
                </a:solidFill>
                <a:effectLst/>
                <a:ea typeface="Calibri" panose="020F0502020204030204" pitchFamily="34" charset="0"/>
                <a:cs typeface="Arial" panose="020B0604020202020204" pitchFamily="34" charset="0"/>
              </a:rPr>
              <a:t> media </a:t>
            </a:r>
            <a:r>
              <a:rPr lang="ga-IE" sz="2400" b="1" dirty="0" err="1">
                <a:solidFill>
                  <a:srgbClr val="000000"/>
                </a:solidFill>
                <a:effectLst/>
                <a:ea typeface="Calibri" panose="020F0502020204030204" pitchFamily="34" charset="0"/>
                <a:cs typeface="Arial" panose="020B0604020202020204" pitchFamily="34" charset="0"/>
              </a:rPr>
              <a:t>considered</a:t>
            </a:r>
            <a:r>
              <a:rPr lang="ga-IE" sz="2400" b="1" dirty="0">
                <a:solidFill>
                  <a:srgbClr val="000000"/>
                </a:solidFill>
                <a:effectLst/>
                <a:ea typeface="Calibri" panose="020F0502020204030204" pitchFamily="34" charset="0"/>
                <a:cs typeface="Arial" panose="020B0604020202020204" pitchFamily="34" charset="0"/>
              </a:rPr>
              <a:t> </a:t>
            </a:r>
            <a:r>
              <a:rPr lang="en-IE" sz="2400" b="1" dirty="0">
                <a:solidFill>
                  <a:srgbClr val="000000"/>
                </a:solidFill>
                <a:effectLst/>
                <a:ea typeface="Calibri" panose="020F0502020204030204" pitchFamily="34" charset="0"/>
                <a:cs typeface="Arial" panose="020B0604020202020204" pitchFamily="34" charset="0"/>
              </a:rPr>
              <a:t>‘</a:t>
            </a:r>
            <a:r>
              <a:rPr lang="ga-IE" sz="2400" b="1" dirty="0" err="1">
                <a:solidFill>
                  <a:srgbClr val="000000"/>
                </a:solidFill>
                <a:effectLst/>
                <a:ea typeface="Calibri" panose="020F0502020204030204" pitchFamily="34" charset="0"/>
                <a:cs typeface="Arial" panose="020B0604020202020204" pitchFamily="34" charset="0"/>
              </a:rPr>
              <a:t>paid</a:t>
            </a:r>
            <a:r>
              <a:rPr lang="en-IE" sz="2400" b="1" dirty="0">
                <a:solidFill>
                  <a:srgbClr val="000000"/>
                </a:solidFill>
                <a:effectLst/>
                <a:ea typeface="Calibri" panose="020F0502020204030204" pitchFamily="34" charset="0"/>
                <a:cs typeface="Arial" panose="020B0604020202020204" pitchFamily="34" charset="0"/>
              </a:rPr>
              <a:t>’</a:t>
            </a:r>
            <a:r>
              <a:rPr lang="ga-IE" sz="2400" b="1" dirty="0">
                <a:solidFill>
                  <a:srgbClr val="000000"/>
                </a:solidFill>
                <a:effectLst/>
                <a:ea typeface="Calibri" panose="020F0502020204030204" pitchFamily="34" charset="0"/>
                <a:cs typeface="Arial" panose="020B0604020202020204" pitchFamily="34" charset="0"/>
              </a:rPr>
              <a:t> </a:t>
            </a:r>
            <a:r>
              <a:rPr lang="ga-IE" sz="2400" b="1" dirty="0" err="1">
                <a:solidFill>
                  <a:srgbClr val="000000"/>
                </a:solidFill>
                <a:effectLst/>
                <a:ea typeface="Calibri" panose="020F0502020204030204" pitchFamily="34" charset="0"/>
                <a:cs typeface="Arial" panose="020B0604020202020204" pitchFamily="34" charset="0"/>
              </a:rPr>
              <a:t>advertising</a:t>
            </a:r>
            <a:r>
              <a:rPr lang="ga-IE" sz="2400" b="1" dirty="0">
                <a:solidFill>
                  <a:srgbClr val="000000"/>
                </a:solidFill>
                <a:effectLst/>
                <a:ea typeface="Calibri" panose="020F0502020204030204" pitchFamily="34" charset="0"/>
                <a:cs typeface="Arial" panose="020B0604020202020204" pitchFamily="34" charset="0"/>
              </a:rPr>
              <a:t>?</a:t>
            </a:r>
            <a:endParaRPr lang="en-IE" sz="24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400" dirty="0">
                <a:effectLst/>
                <a:ea typeface="Calibri" panose="020F0502020204030204" pitchFamily="34" charset="0"/>
                <a:cs typeface="Arial" panose="020B0604020202020204" pitchFamily="34" charset="0"/>
              </a:rPr>
              <a:t>	Yes, if the “boost” forms part of any spend on advertising.</a:t>
            </a:r>
          </a:p>
          <a:p>
            <a:pPr marL="0" indent="0" algn="just">
              <a:lnSpc>
                <a:spcPct val="107000"/>
              </a:lnSpc>
              <a:spcAft>
                <a:spcPts val="800"/>
              </a:spcAft>
              <a:buNone/>
            </a:pPr>
            <a:endParaRPr lang="en-IE" sz="2400" dirty="0">
              <a:ea typeface="Times New Roman" panose="02020603050405020304" pitchFamily="18" charset="0"/>
              <a:cs typeface="Arial" panose="020B0604020202020204" pitchFamily="34" charset="0"/>
            </a:endParaRPr>
          </a:p>
          <a:p>
            <a:pPr fontAlgn="auto">
              <a:spcAft>
                <a:spcPts val="0"/>
              </a:spcAft>
              <a:defRPr/>
            </a:pPr>
            <a:r>
              <a:rPr lang="en-US" sz="2400" b="1" dirty="0"/>
              <a:t>19. Does informational video content produced for or generated by public bodies and </a:t>
            </a:r>
            <a:r>
              <a:rPr lang="ga-IE" sz="2400" b="1" dirty="0"/>
              <a:t>e</a:t>
            </a:r>
            <a:r>
              <a:rPr lang="en-US" sz="2400" b="1" dirty="0" err="1"/>
              <a:t>mbedded</a:t>
            </a:r>
            <a:r>
              <a:rPr lang="en-US" sz="2400" b="1" dirty="0"/>
              <a:t> on owned media (website or twitter platform) fall subject to section10A.? </a:t>
            </a:r>
          </a:p>
          <a:p>
            <a:pPr marL="0" indent="0" fontAlgn="auto">
              <a:spcAft>
                <a:spcPts val="0"/>
              </a:spcAft>
              <a:buNone/>
              <a:defRPr/>
            </a:pPr>
            <a:r>
              <a:rPr lang="en-US" sz="2400" b="1" dirty="0"/>
              <a:t>	</a:t>
            </a:r>
            <a:r>
              <a:rPr lang="en-US" sz="2400" dirty="0"/>
              <a:t>No</a:t>
            </a:r>
            <a:endParaRPr lang="en-US" sz="2400" b="1" dirty="0"/>
          </a:p>
          <a:p>
            <a:pPr marL="0" indent="0" algn="just">
              <a:lnSpc>
                <a:spcPct val="107000"/>
              </a:lnSpc>
              <a:spcAft>
                <a:spcPts val="800"/>
              </a:spcAft>
              <a:buNone/>
            </a:pPr>
            <a:endParaRPr lang="en-IE" sz="24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en-IE" sz="2400" b="1" dirty="0">
                <a:solidFill>
                  <a:srgbClr val="000000"/>
                </a:solidFill>
                <a:ea typeface="Calibri" panose="020F0502020204030204" pitchFamily="34" charset="0"/>
                <a:cs typeface="Arial" panose="020B0604020202020204" pitchFamily="34" charset="0"/>
              </a:rPr>
              <a:t>20</a:t>
            </a:r>
            <a:r>
              <a:rPr lang="en-IE" sz="2400" b="1" dirty="0">
                <a:solidFill>
                  <a:srgbClr val="000000"/>
                </a:solidFill>
                <a:effectLst/>
                <a:ea typeface="Calibri" panose="020F0502020204030204" pitchFamily="34" charset="0"/>
                <a:cs typeface="Arial" panose="020B0604020202020204" pitchFamily="34" charset="0"/>
              </a:rPr>
              <a:t>. Can Irish language advertising be broadcast on English-medium media/platforms to satisfy the 20% requirement?</a:t>
            </a:r>
            <a:endParaRPr lang="en-IE" sz="24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400" dirty="0">
                <a:effectLst/>
                <a:ea typeface="Calibri" panose="020F0502020204030204" pitchFamily="34" charset="0"/>
                <a:cs typeface="Arial" panose="020B0604020202020204" pitchFamily="34" charset="0"/>
              </a:rPr>
              <a:t>	Yes.</a:t>
            </a:r>
            <a:endParaRPr lang="en-IE" sz="24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887845909"/>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278395" y="1323645"/>
            <a:ext cx="8998956" cy="4718381"/>
          </a:xfrm>
        </p:spPr>
        <p:txBody>
          <a:bodyPr rtlCol="0">
            <a:normAutofit/>
          </a:bodyPr>
          <a:lstStyle/>
          <a:p>
            <a:pPr>
              <a:lnSpc>
                <a:spcPct val="107000"/>
              </a:lnSpc>
              <a:spcAft>
                <a:spcPts val="800"/>
              </a:spcAft>
            </a:pPr>
            <a:r>
              <a:rPr lang="en-IE" sz="2400" b="1" dirty="0">
                <a:solidFill>
                  <a:srgbClr val="000000"/>
                </a:solidFill>
                <a:ea typeface="Calibri" panose="020F0502020204030204" pitchFamily="34" charset="0"/>
                <a:cs typeface="Arial" panose="020B0604020202020204" pitchFamily="34" charset="0"/>
              </a:rPr>
              <a:t>21</a:t>
            </a:r>
            <a:r>
              <a:rPr lang="en-IE" sz="2400" b="1" dirty="0">
                <a:solidFill>
                  <a:srgbClr val="000000"/>
                </a:solidFill>
                <a:effectLst/>
                <a:ea typeface="Calibri" panose="020F0502020204030204" pitchFamily="34" charset="0"/>
                <a:cs typeface="Arial" panose="020B0604020202020204" pitchFamily="34" charset="0"/>
              </a:rPr>
              <a:t>. Does the 20% requirement relate to overall organisation advertising or 20% of each advertisement?</a:t>
            </a:r>
          </a:p>
          <a:p>
            <a:pPr marL="400050" lvl="1" indent="0">
              <a:lnSpc>
                <a:spcPct val="107000"/>
              </a:lnSpc>
              <a:spcAft>
                <a:spcPts val="800"/>
              </a:spcAft>
              <a:buNone/>
            </a:pPr>
            <a:r>
              <a:rPr lang="en-IE" sz="2200" dirty="0">
                <a:effectLst/>
                <a:ea typeface="Calibri" panose="020F0502020204030204" pitchFamily="34" charset="0"/>
                <a:cs typeface="Arial" panose="020B0604020202020204" pitchFamily="34" charset="0"/>
              </a:rPr>
              <a:t>The 20% requirement relates to a public body’s overall advertising output in a particular year.</a:t>
            </a:r>
            <a:endParaRPr lang="en-IE" sz="2200" dirty="0">
              <a:effectLst/>
              <a:ea typeface="Times New Roman" panose="02020603050405020304" pitchFamily="18" charset="0"/>
              <a:cs typeface="Times New Roman" panose="02020603050405020304" pitchFamily="18" charset="0"/>
            </a:endParaRPr>
          </a:p>
          <a:p>
            <a:pPr marL="400050" lvl="1" indent="0">
              <a:lnSpc>
                <a:spcPct val="107000"/>
              </a:lnSpc>
              <a:spcAft>
                <a:spcPts val="800"/>
              </a:spcAft>
              <a:buNone/>
            </a:pPr>
            <a:r>
              <a:rPr lang="en-IE" sz="2200" dirty="0">
                <a:effectLst/>
                <a:ea typeface="Calibri" panose="020F0502020204030204" pitchFamily="34" charset="0"/>
                <a:cs typeface="Arial" panose="020B0604020202020204" pitchFamily="34" charset="0"/>
              </a:rPr>
              <a:t>Having a portion of a particular advertisement, e.g., 20% in Irish, and the remaining 80% in English, is</a:t>
            </a:r>
            <a:r>
              <a:rPr lang="ga-IE" sz="2200" dirty="0">
                <a:effectLst/>
                <a:ea typeface="Calibri" panose="020F0502020204030204" pitchFamily="34" charset="0"/>
                <a:cs typeface="Arial" panose="020B0604020202020204" pitchFamily="34" charset="0"/>
              </a:rPr>
              <a:t> </a:t>
            </a:r>
            <a:r>
              <a:rPr lang="en-IE" sz="2200" dirty="0">
                <a:effectLst/>
                <a:ea typeface="Calibri" panose="020F0502020204030204" pitchFamily="34" charset="0"/>
                <a:cs typeface="Arial" panose="020B0604020202020204" pitchFamily="34" charset="0"/>
              </a:rPr>
              <a:t>not acceptable.</a:t>
            </a:r>
            <a:endParaRPr lang="en-IE" sz="2200" dirty="0">
              <a:effectLst/>
              <a:ea typeface="Times New Roman" panose="02020603050405020304" pitchFamily="18" charset="0"/>
              <a:cs typeface="Times New Roman" panose="02020603050405020304" pitchFamily="18" charset="0"/>
            </a:endParaRPr>
          </a:p>
          <a:p>
            <a:pPr marL="400050" lvl="1" indent="0">
              <a:lnSpc>
                <a:spcPct val="107000"/>
              </a:lnSpc>
              <a:spcAft>
                <a:spcPts val="800"/>
              </a:spcAft>
              <a:buNone/>
            </a:pPr>
            <a:r>
              <a:rPr lang="en-IE" sz="2200" dirty="0">
                <a:effectLst/>
                <a:ea typeface="Calibri" panose="020F0502020204030204" pitchFamily="34" charset="0"/>
                <a:cs typeface="Arial" panose="020B0604020202020204" pitchFamily="34" charset="0"/>
              </a:rPr>
              <a:t>Each of the official languages should be given parity, e.g., similar copy lengths for TV and radio, similar sizes for print and social media.  </a:t>
            </a:r>
            <a:r>
              <a:rPr lang="ga-IE" sz="2200" dirty="0" err="1">
                <a:effectLst/>
                <a:ea typeface="Calibri" panose="020F0502020204030204" pitchFamily="34" charset="0"/>
                <a:cs typeface="Arial" panose="020B0604020202020204" pitchFamily="34" charset="0"/>
              </a:rPr>
              <a:t>Whether</a:t>
            </a:r>
            <a:r>
              <a:rPr lang="ga-IE" sz="2200" dirty="0">
                <a:effectLst/>
                <a:ea typeface="Calibri" panose="020F0502020204030204" pitchFamily="34" charset="0"/>
                <a:cs typeface="Arial" panose="020B0604020202020204" pitchFamily="34" charset="0"/>
              </a:rPr>
              <a:t> an </a:t>
            </a:r>
            <a:r>
              <a:rPr lang="ga-IE" sz="2200" dirty="0" err="1">
                <a:effectLst/>
                <a:ea typeface="Calibri" panose="020F0502020204030204" pitchFamily="34" charset="0"/>
                <a:cs typeface="Arial" panose="020B0604020202020204" pitchFamily="34" charset="0"/>
              </a:rPr>
              <a:t>ad</a:t>
            </a:r>
            <a:r>
              <a:rPr lang="en-IE" sz="2200" dirty="0" err="1">
                <a:effectLst/>
                <a:ea typeface="Calibri" panose="020F0502020204030204" pitchFamily="34" charset="0"/>
                <a:cs typeface="Arial" panose="020B0604020202020204" pitchFamily="34" charset="0"/>
              </a:rPr>
              <a:t>vertisement</a:t>
            </a:r>
            <a:r>
              <a:rPr lang="ga-IE" sz="2200" dirty="0">
                <a:effectLst/>
                <a:ea typeface="Calibri" panose="020F0502020204030204" pitchFamily="34" charset="0"/>
                <a:cs typeface="Arial" panose="020B0604020202020204" pitchFamily="34" charset="0"/>
              </a:rPr>
              <a:t> is in </a:t>
            </a:r>
            <a:r>
              <a:rPr lang="ga-IE" sz="2200" dirty="0" err="1">
                <a:effectLst/>
                <a:ea typeface="Calibri" panose="020F0502020204030204" pitchFamily="34" charset="0"/>
                <a:cs typeface="Arial" panose="020B0604020202020204" pitchFamily="34" charset="0"/>
              </a:rPr>
              <a:t>English</a:t>
            </a:r>
            <a:r>
              <a:rPr lang="ga-IE" sz="2200" dirty="0">
                <a:effectLst/>
                <a:ea typeface="Calibri" panose="020F0502020204030204" pitchFamily="34" charset="0"/>
                <a:cs typeface="Arial" panose="020B0604020202020204" pitchFamily="34" charset="0"/>
              </a:rPr>
              <a:t> </a:t>
            </a:r>
            <a:r>
              <a:rPr lang="ga-IE" sz="2200" dirty="0" err="1">
                <a:effectLst/>
                <a:ea typeface="Calibri" panose="020F0502020204030204" pitchFamily="34" charset="0"/>
                <a:cs typeface="Arial" panose="020B0604020202020204" pitchFamily="34" charset="0"/>
              </a:rPr>
              <a:t>or</a:t>
            </a:r>
            <a:r>
              <a:rPr lang="ga-IE" sz="2200" dirty="0">
                <a:effectLst/>
                <a:ea typeface="Calibri" panose="020F0502020204030204" pitchFamily="34" charset="0"/>
                <a:cs typeface="Arial" panose="020B0604020202020204" pitchFamily="34" charset="0"/>
              </a:rPr>
              <a:t> Irish, </a:t>
            </a:r>
            <a:r>
              <a:rPr lang="ga-IE" sz="2200" dirty="0" err="1">
                <a:effectLst/>
                <a:ea typeface="Calibri" panose="020F0502020204030204" pitchFamily="34" charset="0"/>
                <a:cs typeface="Arial" panose="020B0604020202020204" pitchFamily="34" charset="0"/>
              </a:rPr>
              <a:t>the</a:t>
            </a:r>
            <a:r>
              <a:rPr lang="ga-IE" sz="2200" dirty="0">
                <a:effectLst/>
                <a:ea typeface="Calibri" panose="020F0502020204030204" pitchFamily="34" charset="0"/>
                <a:cs typeface="Arial" panose="020B0604020202020204" pitchFamily="34" charset="0"/>
              </a:rPr>
              <a:t> </a:t>
            </a:r>
            <a:r>
              <a:rPr lang="ga-IE" sz="2200" dirty="0" err="1">
                <a:effectLst/>
                <a:ea typeface="Calibri" panose="020F0502020204030204" pitchFamily="34" charset="0"/>
                <a:cs typeface="Arial" panose="020B0604020202020204" pitchFamily="34" charset="0"/>
              </a:rPr>
              <a:t>language</a:t>
            </a:r>
            <a:r>
              <a:rPr lang="ga-IE" sz="2200" dirty="0">
                <a:effectLst/>
                <a:ea typeface="Calibri" panose="020F0502020204030204" pitchFamily="34" charset="0"/>
                <a:cs typeface="Arial" panose="020B0604020202020204" pitchFamily="34" charset="0"/>
              </a:rPr>
              <a:t> </a:t>
            </a:r>
            <a:r>
              <a:rPr lang="ga-IE" sz="2200" dirty="0" err="1">
                <a:effectLst/>
                <a:ea typeface="Calibri" panose="020F0502020204030204" pitchFamily="34" charset="0"/>
                <a:cs typeface="Arial" panose="020B0604020202020204" pitchFamily="34" charset="0"/>
              </a:rPr>
              <a:t>used</a:t>
            </a:r>
            <a:r>
              <a:rPr lang="ga-IE" sz="2200" dirty="0">
                <a:effectLst/>
                <a:ea typeface="Calibri" panose="020F0502020204030204" pitchFamily="34" charset="0"/>
                <a:cs typeface="Arial" panose="020B0604020202020204" pitchFamily="34" charset="0"/>
              </a:rPr>
              <a:t> </a:t>
            </a:r>
            <a:r>
              <a:rPr lang="ga-IE" sz="2200" dirty="0" err="1">
                <a:effectLst/>
                <a:ea typeface="Calibri" panose="020F0502020204030204" pitchFamily="34" charset="0"/>
                <a:cs typeface="Arial" panose="020B0604020202020204" pitchFamily="34" charset="0"/>
              </a:rPr>
              <a:t>should</a:t>
            </a:r>
            <a:r>
              <a:rPr lang="ga-IE" sz="2200" dirty="0">
                <a:effectLst/>
                <a:ea typeface="Calibri" panose="020F0502020204030204" pitchFamily="34" charset="0"/>
                <a:cs typeface="Arial" panose="020B0604020202020204" pitchFamily="34" charset="0"/>
              </a:rPr>
              <a:t> </a:t>
            </a:r>
            <a:r>
              <a:rPr lang="ga-IE" sz="2200" dirty="0" err="1">
                <a:effectLst/>
                <a:ea typeface="Calibri" panose="020F0502020204030204" pitchFamily="34" charset="0"/>
                <a:cs typeface="Arial" panose="020B0604020202020204" pitchFamily="34" charset="0"/>
              </a:rPr>
              <a:t>be</a:t>
            </a:r>
            <a:r>
              <a:rPr lang="ga-IE" sz="2200" dirty="0">
                <a:effectLst/>
                <a:ea typeface="Calibri" panose="020F0502020204030204" pitchFamily="34" charset="0"/>
                <a:cs typeface="Arial" panose="020B0604020202020204" pitchFamily="34" charset="0"/>
              </a:rPr>
              <a:t> </a:t>
            </a:r>
            <a:r>
              <a:rPr lang="ga-IE" sz="2200" dirty="0" err="1">
                <a:effectLst/>
                <a:ea typeface="Calibri" panose="020F0502020204030204" pitchFamily="34" charset="0"/>
                <a:cs typeface="Arial" panose="020B0604020202020204" pitchFamily="34" charset="0"/>
              </a:rPr>
              <a:t>of</a:t>
            </a:r>
            <a:r>
              <a:rPr lang="ga-IE" sz="2200" dirty="0">
                <a:effectLst/>
                <a:ea typeface="Calibri" panose="020F0502020204030204" pitchFamily="34" charset="0"/>
                <a:cs typeface="Arial" panose="020B0604020202020204" pitchFamily="34" charset="0"/>
              </a:rPr>
              <a:t> a </a:t>
            </a:r>
            <a:r>
              <a:rPr lang="ga-IE" sz="2200" dirty="0" err="1">
                <a:effectLst/>
                <a:ea typeface="Calibri" panose="020F0502020204030204" pitchFamily="34" charset="0"/>
                <a:cs typeface="Arial" panose="020B0604020202020204" pitchFamily="34" charset="0"/>
              </a:rPr>
              <a:t>high</a:t>
            </a:r>
            <a:r>
              <a:rPr lang="ga-IE" sz="2200" dirty="0">
                <a:effectLst/>
                <a:ea typeface="Calibri" panose="020F0502020204030204" pitchFamily="34" charset="0"/>
                <a:cs typeface="Arial" panose="020B0604020202020204" pitchFamily="34" charset="0"/>
              </a:rPr>
              <a:t> </a:t>
            </a:r>
            <a:r>
              <a:rPr lang="ga-IE" sz="2200" dirty="0" err="1">
                <a:effectLst/>
                <a:ea typeface="Calibri" panose="020F0502020204030204" pitchFamily="34" charset="0"/>
                <a:cs typeface="Arial" panose="020B0604020202020204" pitchFamily="34" charset="0"/>
              </a:rPr>
              <a:t>standard</a:t>
            </a:r>
            <a:r>
              <a:rPr lang="ga-IE" sz="2200" dirty="0">
                <a:effectLst/>
                <a:ea typeface="Calibri" panose="020F0502020204030204" pitchFamily="34" charset="0"/>
                <a:cs typeface="Arial" panose="020B0604020202020204" pitchFamily="34" charset="0"/>
              </a:rPr>
              <a:t>.</a:t>
            </a:r>
            <a:endParaRPr lang="en-IE" sz="2200" dirty="0">
              <a:effectLs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044183200"/>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212123" y="858203"/>
            <a:ext cx="8381544" cy="5548947"/>
          </a:xfrm>
        </p:spPr>
        <p:txBody>
          <a:bodyPr rtlCol="0">
            <a:noAutofit/>
          </a:bodyPr>
          <a:lstStyle/>
          <a:p>
            <a:pPr>
              <a:lnSpc>
                <a:spcPct val="107000"/>
              </a:lnSpc>
              <a:spcAft>
                <a:spcPts val="800"/>
              </a:spcAft>
            </a:pPr>
            <a:r>
              <a:rPr lang="en-IE" sz="2200" b="1" dirty="0">
                <a:solidFill>
                  <a:srgbClr val="000000"/>
                </a:solidFill>
                <a:effectLst/>
                <a:ea typeface="Calibri" panose="020F0502020204030204" pitchFamily="34" charset="0"/>
                <a:cs typeface="Arial" panose="020B0604020202020204" pitchFamily="34" charset="0"/>
              </a:rPr>
              <a:t>22. Will outdoor advertising campaigns run on behalf of public bodies come under the scope of Section 10A.?</a:t>
            </a:r>
            <a:endParaRPr lang="en-IE" sz="2200" dirty="0">
              <a:effectLst/>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en-IE" sz="2200" dirty="0">
                <a:effectLst/>
                <a:ea typeface="Calibri" panose="020F0502020204030204" pitchFamily="34" charset="0"/>
                <a:cs typeface="Arial" panose="020B0604020202020204" pitchFamily="34" charset="0"/>
              </a:rPr>
              <a:t>	Yes.</a:t>
            </a:r>
            <a:endParaRPr lang="en-IE" sz="22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en-IE" sz="2200" b="1" dirty="0">
                <a:solidFill>
                  <a:srgbClr val="000000"/>
                </a:solidFill>
                <a:effectLst/>
                <a:ea typeface="Calibri" panose="020F0502020204030204" pitchFamily="34" charset="0"/>
                <a:cs typeface="Arial" panose="020B0604020202020204" pitchFamily="34" charset="0"/>
              </a:rPr>
              <a:t>23. Can Irish language advertisements be broadcast consecutively with English language advertisements on English-medium media/platforms to satisfy the 20% requirement.</a:t>
            </a:r>
            <a:endParaRPr lang="en-IE" sz="22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200" dirty="0">
                <a:effectLst/>
                <a:ea typeface="Calibri" panose="020F0502020204030204" pitchFamily="34" charset="0"/>
                <a:cs typeface="Arial" panose="020B0604020202020204" pitchFamily="34" charset="0"/>
              </a:rPr>
              <a:t>	Yes.</a:t>
            </a:r>
            <a:endParaRPr lang="en-IE" sz="22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en-IE" sz="2200" b="1" dirty="0">
                <a:solidFill>
                  <a:srgbClr val="000000"/>
                </a:solidFill>
                <a:effectLst/>
                <a:ea typeface="Calibri" panose="020F0502020204030204" pitchFamily="34" charset="0"/>
                <a:cs typeface="Arial" panose="020B0604020202020204" pitchFamily="34" charset="0"/>
              </a:rPr>
              <a:t>24. Will public bodies be permitted under section 10A. to use local or regional media to meet the 20% requirement if it is the case that it doesn’t use national TV or Radio for advertising? </a:t>
            </a:r>
            <a:endParaRPr lang="en-IE" sz="22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200" dirty="0">
                <a:effectLst/>
                <a:ea typeface="Calibri" panose="020F0502020204030204" pitchFamily="34" charset="0"/>
                <a:cs typeface="Arial" panose="020B0604020202020204" pitchFamily="34" charset="0"/>
              </a:rPr>
              <a:t>	Yes.</a:t>
            </a:r>
            <a:endParaRPr lang="en-IE" sz="2200" dirty="0">
              <a:effectLst/>
              <a:ea typeface="Times New Roman" panose="02020603050405020304" pitchFamily="18" charset="0"/>
              <a:cs typeface="Times New Roman" panose="02020603050405020304" pitchFamily="18" charset="0"/>
            </a:endParaRP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652038374"/>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473547"/>
            <a:ext cx="9636124" cy="4568479"/>
          </a:xfrm>
        </p:spPr>
        <p:txBody>
          <a:bodyPr rtlCol="0">
            <a:normAutofit/>
          </a:bodyPr>
          <a:lstStyle/>
          <a:p>
            <a:pPr>
              <a:lnSpc>
                <a:spcPct val="107000"/>
              </a:lnSpc>
              <a:spcAft>
                <a:spcPts val="800"/>
              </a:spcAft>
            </a:pPr>
            <a:r>
              <a:rPr lang="en-IE" sz="2400" b="1" dirty="0">
                <a:solidFill>
                  <a:srgbClr val="000000"/>
                </a:solidFill>
                <a:effectLst/>
                <a:ea typeface="Calibri" panose="020F0502020204030204" pitchFamily="34" charset="0"/>
                <a:cs typeface="Arial" panose="020B0604020202020204" pitchFamily="34" charset="0"/>
              </a:rPr>
              <a:t>25. Will public procurement/OGP notices fall within the scope of section 10A?</a:t>
            </a:r>
            <a:endParaRPr lang="en-IE" sz="24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400" dirty="0">
                <a:ea typeface="Calibri" panose="020F0502020204030204" pitchFamily="34" charset="0"/>
                <a:cs typeface="Arial" panose="020B0604020202020204" pitchFamily="34" charset="0"/>
              </a:rPr>
              <a:t>	</a:t>
            </a:r>
            <a:r>
              <a:rPr lang="en-IE" sz="2400" dirty="0">
                <a:effectLst/>
                <a:ea typeface="Calibri" panose="020F0502020204030204" pitchFamily="34" charset="0"/>
                <a:cs typeface="Arial" panose="020B0604020202020204" pitchFamily="34" charset="0"/>
              </a:rPr>
              <a:t>Yes, when the notice is placed as an advertisement.</a:t>
            </a:r>
            <a:endParaRPr lang="en-IE" sz="24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endParaRPr lang="en-IE" sz="2400" dirty="0">
              <a:effectLst/>
              <a:ea typeface="Times New Roman" panose="02020603050405020304" pitchFamily="18" charset="0"/>
              <a:cs typeface="Times New Roman" panose="02020603050405020304" pitchFamily="18" charset="0"/>
            </a:endParaRPr>
          </a:p>
          <a:p>
            <a:pPr>
              <a:lnSpc>
                <a:spcPct val="107000"/>
              </a:lnSpc>
              <a:spcAft>
                <a:spcPts val="800"/>
              </a:spcAft>
            </a:pPr>
            <a:r>
              <a:rPr lang="en-IE" sz="2400" b="1" dirty="0">
                <a:solidFill>
                  <a:srgbClr val="000000"/>
                </a:solidFill>
                <a:effectLst/>
                <a:ea typeface="Calibri" panose="020F0502020204030204" pitchFamily="34" charset="0"/>
                <a:cs typeface="Arial" panose="020B0604020202020204" pitchFamily="34" charset="0"/>
              </a:rPr>
              <a:t>26. Will public procurement on e-tenders be considered as advertising, specifically mini-competitions under frameworks not open to public view?</a:t>
            </a:r>
            <a:endParaRPr lang="en-IE" sz="24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400" dirty="0">
                <a:effectLst/>
                <a:ea typeface="Calibri" panose="020F0502020204030204" pitchFamily="34" charset="0"/>
                <a:cs typeface="Arial" panose="020B0604020202020204" pitchFamily="34" charset="0"/>
              </a:rPr>
              <a:t>	No</a:t>
            </a:r>
            <a:r>
              <a:rPr lang="ga-IE" sz="2400" dirty="0">
                <a:ea typeface="Calibri" panose="020F0502020204030204" pitchFamily="34" charset="0"/>
                <a:cs typeface="Arial" panose="020B0604020202020204" pitchFamily="34" charset="0"/>
              </a:rPr>
              <a:t>.</a:t>
            </a:r>
            <a:endParaRPr lang="en-IE" sz="2400" dirty="0">
              <a:effectLs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438228644"/>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rmAutofit/>
          </a:bodyPr>
          <a:lstStyle/>
          <a:p>
            <a:pPr>
              <a:lnSpc>
                <a:spcPct val="107000"/>
              </a:lnSpc>
              <a:spcAft>
                <a:spcPts val="800"/>
              </a:spcAft>
            </a:pPr>
            <a:r>
              <a:rPr lang="en-IE" sz="2400" b="1" dirty="0">
                <a:solidFill>
                  <a:srgbClr val="000000"/>
                </a:solidFill>
                <a:effectLst/>
                <a:ea typeface="Calibri" panose="020F0502020204030204" pitchFamily="34" charset="0"/>
                <a:cs typeface="Arial" panose="020B0604020202020204" pitchFamily="34" charset="0"/>
              </a:rPr>
              <a:t>27. Do public notices, e.g. planning notices, road traffic notices fall within the scope of section 10A?</a:t>
            </a:r>
            <a:endParaRPr lang="en-IE" sz="2400" dirty="0">
              <a:effectLst/>
              <a:ea typeface="Times New Roman" panose="02020603050405020304" pitchFamily="18" charset="0"/>
              <a:cs typeface="Times New Roman" panose="02020603050405020304" pitchFamily="18" charset="0"/>
            </a:endParaRPr>
          </a:p>
          <a:p>
            <a:pPr marL="400050" lvl="1" indent="0" algn="just">
              <a:lnSpc>
                <a:spcPct val="107000"/>
              </a:lnSpc>
              <a:spcAft>
                <a:spcPts val="800"/>
              </a:spcAft>
              <a:buNone/>
            </a:pPr>
            <a:r>
              <a:rPr lang="en-IE" sz="2200" dirty="0">
                <a:effectLst/>
                <a:ea typeface="Calibri" panose="020F0502020204030204" pitchFamily="34" charset="0"/>
                <a:cs typeface="Arial" panose="020B0604020202020204" pitchFamily="34" charset="0"/>
              </a:rPr>
              <a:t>Planning notices and road traffic notices issued by a public body will fall within the scope of subsection 10A.2(b):</a:t>
            </a:r>
            <a:endParaRPr lang="en-IE" sz="2200" dirty="0">
              <a:effectLst/>
              <a:ea typeface="Times New Roman" panose="02020603050405020304" pitchFamily="18" charset="0"/>
              <a:cs typeface="Times New Roman" panose="02020603050405020304" pitchFamily="18" charset="0"/>
            </a:endParaRPr>
          </a:p>
          <a:p>
            <a:pPr marL="400050" lvl="1" indent="0">
              <a:lnSpc>
                <a:spcPct val="107000"/>
              </a:lnSpc>
              <a:spcAft>
                <a:spcPts val="800"/>
              </a:spcAft>
              <a:buNone/>
            </a:pPr>
            <a:r>
              <a:rPr lang="en-IE" sz="2200" i="1" dirty="0">
                <a:effectLst/>
                <a:ea typeface="Calibri" panose="020F0502020204030204" pitchFamily="34" charset="0"/>
                <a:cs typeface="Arial" panose="020B0604020202020204" pitchFamily="34" charset="0"/>
              </a:rPr>
              <a:t>‘</a:t>
            </a:r>
            <a:r>
              <a:rPr lang="ga-IE" sz="2200" i="1" dirty="0" err="1">
                <a:effectLst/>
                <a:ea typeface="Calibri" panose="020F0502020204030204" pitchFamily="34" charset="0"/>
                <a:cs typeface="Arial" panose="020B0604020202020204" pitchFamily="34" charset="0"/>
              </a:rPr>
              <a:t>any</a:t>
            </a:r>
            <a:r>
              <a:rPr lang="ga-IE" sz="2200" i="1" dirty="0">
                <a:effectLst/>
                <a:ea typeface="Calibri" panose="020F0502020204030204" pitchFamily="34" charset="0"/>
                <a:cs typeface="Arial" panose="020B0604020202020204" pitchFamily="34" charset="0"/>
              </a:rPr>
              <a:t> form </a:t>
            </a:r>
            <a:r>
              <a:rPr lang="ga-IE" sz="2200" i="1" dirty="0" err="1">
                <a:effectLst/>
                <a:ea typeface="Calibri" panose="020F0502020204030204" pitchFamily="34" charset="0"/>
                <a:cs typeface="Arial" panose="020B0604020202020204" pitchFamily="34" charset="0"/>
              </a:rPr>
              <a:t>of</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communication</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to</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the</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public</a:t>
            </a:r>
            <a:r>
              <a:rPr lang="ga-IE" sz="2200" i="1" dirty="0">
                <a:effectLst/>
                <a:ea typeface="Calibri" panose="020F0502020204030204" pitchFamily="34" charset="0"/>
                <a:cs typeface="Arial" panose="020B0604020202020204" pitchFamily="34" charset="0"/>
              </a:rPr>
              <a:t>, in </a:t>
            </a:r>
            <a:r>
              <a:rPr lang="ga-IE" sz="2200" i="1" dirty="0" err="1">
                <a:effectLst/>
                <a:ea typeface="Calibri" panose="020F0502020204030204" pitchFamily="34" charset="0"/>
                <a:cs typeface="Arial" panose="020B0604020202020204" pitchFamily="34" charset="0"/>
              </a:rPr>
              <a:t>respect</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of</a:t>
            </a:r>
            <a:r>
              <a:rPr lang="ga-IE" sz="2200" i="1" dirty="0">
                <a:effectLst/>
                <a:ea typeface="Calibri" panose="020F0502020204030204" pitchFamily="34" charset="0"/>
                <a:cs typeface="Arial" panose="020B0604020202020204" pitchFamily="34" charset="0"/>
              </a:rPr>
              <a:t>—</a:t>
            </a:r>
            <a:endParaRPr lang="en-IE" sz="2200" dirty="0">
              <a:effectLst/>
              <a:ea typeface="Times New Roman" panose="02020603050405020304" pitchFamily="18" charset="0"/>
              <a:cs typeface="Times New Roman" panose="02020603050405020304" pitchFamily="18" charset="0"/>
            </a:endParaRPr>
          </a:p>
          <a:p>
            <a:pPr marL="400050" lvl="1" indent="0">
              <a:lnSpc>
                <a:spcPct val="107000"/>
              </a:lnSpc>
              <a:spcAft>
                <a:spcPts val="800"/>
              </a:spcAft>
              <a:buNone/>
            </a:pPr>
            <a:r>
              <a:rPr lang="ga-IE" sz="2200" i="1" dirty="0">
                <a:effectLst/>
                <a:ea typeface="Calibri" panose="020F0502020204030204" pitchFamily="34" charset="0"/>
                <a:cs typeface="Arial" panose="020B0604020202020204" pitchFamily="34" charset="0"/>
              </a:rPr>
              <a:t>(i) </a:t>
            </a:r>
            <a:r>
              <a:rPr lang="ga-IE" sz="2200" i="1" dirty="0" err="1">
                <a:effectLst/>
                <a:ea typeface="Calibri" panose="020F0502020204030204" pitchFamily="34" charset="0"/>
                <a:cs typeface="Arial" panose="020B0604020202020204" pitchFamily="34" charset="0"/>
              </a:rPr>
              <a:t>the</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recruitment</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of</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staff</a:t>
            </a:r>
            <a:r>
              <a:rPr lang="ga-IE" sz="2200" i="1" dirty="0">
                <a:effectLst/>
                <a:ea typeface="Calibri" panose="020F0502020204030204" pitchFamily="34" charset="0"/>
                <a:cs typeface="Arial" panose="020B0604020202020204" pitchFamily="34" charset="0"/>
              </a:rPr>
              <a:t>,</a:t>
            </a:r>
            <a:br>
              <a:rPr lang="ga-IE" sz="2200" i="1" dirty="0">
                <a:effectLst/>
                <a:ea typeface="Calibri" panose="020F0502020204030204" pitchFamily="34" charset="0"/>
                <a:cs typeface="Arial" panose="020B0604020202020204" pitchFamily="34" charset="0"/>
              </a:rPr>
            </a:br>
            <a:r>
              <a:rPr lang="ga-IE" sz="2200" i="1" dirty="0">
                <a:effectLst/>
                <a:ea typeface="Calibri" panose="020F0502020204030204" pitchFamily="34" charset="0"/>
                <a:cs typeface="Arial" panose="020B0604020202020204" pitchFamily="34" charset="0"/>
              </a:rPr>
              <a:t>(</a:t>
            </a:r>
            <a:r>
              <a:rPr lang="ga-IE" sz="2200" i="1" dirty="0" err="1">
                <a:effectLst/>
                <a:ea typeface="Calibri" panose="020F0502020204030204" pitchFamily="34" charset="0"/>
                <a:cs typeface="Arial" panose="020B0604020202020204" pitchFamily="34" charset="0"/>
              </a:rPr>
              <a:t>ii</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legislative</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or</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policy</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initiatives</a:t>
            </a:r>
            <a:r>
              <a:rPr lang="ga-IE" sz="2200" i="1" dirty="0">
                <a:effectLst/>
                <a:ea typeface="Calibri" panose="020F0502020204030204" pitchFamily="34" charset="0"/>
                <a:cs typeface="Arial" panose="020B0604020202020204" pitchFamily="34" charset="0"/>
              </a:rPr>
              <a:t>,</a:t>
            </a:r>
            <a:br>
              <a:rPr lang="ga-IE" sz="2200" i="1" dirty="0">
                <a:effectLst/>
                <a:ea typeface="Calibri" panose="020F0502020204030204" pitchFamily="34" charset="0"/>
                <a:cs typeface="Arial" panose="020B0604020202020204" pitchFamily="34" charset="0"/>
              </a:rPr>
            </a:br>
            <a:r>
              <a:rPr lang="ga-IE" sz="2200" i="1" dirty="0">
                <a:effectLst/>
                <a:ea typeface="Calibri" panose="020F0502020204030204" pitchFamily="34" charset="0"/>
                <a:cs typeface="Arial" panose="020B0604020202020204" pitchFamily="34" charset="0"/>
              </a:rPr>
              <a:t>(</a:t>
            </a:r>
            <a:r>
              <a:rPr lang="ga-IE" sz="2200" i="1" dirty="0" err="1">
                <a:effectLst/>
                <a:ea typeface="Calibri" panose="020F0502020204030204" pitchFamily="34" charset="0"/>
                <a:cs typeface="Arial" panose="020B0604020202020204" pitchFamily="34" charset="0"/>
              </a:rPr>
              <a:t>iii</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the</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purchase</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or</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sale</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of</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land</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or</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assets</a:t>
            </a:r>
            <a:r>
              <a:rPr lang="ga-IE" sz="2200" i="1" dirty="0">
                <a:effectLst/>
                <a:ea typeface="Calibri" panose="020F0502020204030204" pitchFamily="34" charset="0"/>
                <a:cs typeface="Arial" panose="020B0604020202020204" pitchFamily="34" charset="0"/>
              </a:rPr>
              <a:t>,</a:t>
            </a:r>
            <a:br>
              <a:rPr lang="ga-IE" sz="2200" i="1" dirty="0">
                <a:effectLst/>
                <a:ea typeface="Calibri" panose="020F0502020204030204" pitchFamily="34" charset="0"/>
                <a:cs typeface="Arial" panose="020B0604020202020204" pitchFamily="34" charset="0"/>
              </a:rPr>
            </a:br>
            <a:r>
              <a:rPr lang="ga-IE" sz="2200" i="1" dirty="0">
                <a:effectLst/>
                <a:ea typeface="Calibri" panose="020F0502020204030204" pitchFamily="34" charset="0"/>
                <a:cs typeface="Arial" panose="020B0604020202020204" pitchFamily="34" charset="0"/>
              </a:rPr>
              <a:t>(</a:t>
            </a:r>
            <a:r>
              <a:rPr lang="ga-IE" sz="2200" i="1" dirty="0" err="1">
                <a:effectLst/>
                <a:ea typeface="Calibri" panose="020F0502020204030204" pitchFamily="34" charset="0"/>
                <a:cs typeface="Arial" panose="020B0604020202020204" pitchFamily="34" charset="0"/>
              </a:rPr>
              <a:t>iv</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the</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provision</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of</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services</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or</a:t>
            </a:r>
            <a:br>
              <a:rPr lang="ga-IE" sz="2200" i="1" dirty="0">
                <a:effectLst/>
                <a:ea typeface="Calibri" panose="020F0502020204030204" pitchFamily="34" charset="0"/>
                <a:cs typeface="Arial" panose="020B0604020202020204" pitchFamily="34" charset="0"/>
              </a:rPr>
            </a:br>
            <a:r>
              <a:rPr lang="ga-IE" sz="2200" i="1" dirty="0">
                <a:effectLst/>
                <a:ea typeface="Calibri" panose="020F0502020204030204" pitchFamily="34" charset="0"/>
                <a:cs typeface="Arial" panose="020B0604020202020204" pitchFamily="34" charset="0"/>
              </a:rPr>
              <a:t>(v) </a:t>
            </a:r>
            <a:r>
              <a:rPr lang="ga-IE" sz="2200" i="1" dirty="0" err="1">
                <a:effectLst/>
                <a:ea typeface="Calibri" panose="020F0502020204030204" pitchFamily="34" charset="0"/>
                <a:cs typeface="Arial" panose="020B0604020202020204" pitchFamily="34" charset="0"/>
              </a:rPr>
              <a:t>public</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consultation</a:t>
            </a:r>
            <a:r>
              <a:rPr lang="ga-IE" sz="2200" i="1" dirty="0">
                <a:effectLst/>
                <a:ea typeface="Calibri" panose="020F0502020204030204" pitchFamily="34" charset="0"/>
                <a:cs typeface="Arial" panose="020B0604020202020204" pitchFamily="34" charset="0"/>
              </a:rPr>
              <a:t>;</a:t>
            </a:r>
            <a:r>
              <a:rPr lang="en-IE" sz="2200" i="1" dirty="0">
                <a:effectLst/>
                <a:ea typeface="Calibri" panose="020F0502020204030204" pitchFamily="34" charset="0"/>
                <a:cs typeface="Arial" panose="020B0604020202020204" pitchFamily="34" charset="0"/>
              </a:rPr>
              <a:t>’</a:t>
            </a:r>
            <a:endParaRPr lang="en-IE" sz="2200" dirty="0">
              <a:effectLs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6925245"/>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1398596"/>
            <a:ext cx="8803541" cy="5239375"/>
          </a:xfrm>
        </p:spPr>
        <p:txBody>
          <a:bodyPr rtlCol="0">
            <a:normAutofit/>
          </a:bodyPr>
          <a:lstStyle/>
          <a:p>
            <a:pPr fontAlgn="auto">
              <a:spcAft>
                <a:spcPts val="0"/>
              </a:spcAft>
              <a:defRPr/>
            </a:pPr>
            <a:r>
              <a:rPr lang="en-US" sz="2400" b="1" dirty="0"/>
              <a:t>28. Does bilingual advertising meet an </a:t>
            </a:r>
            <a:r>
              <a:rPr lang="en-US" sz="2400" b="1" dirty="0" err="1"/>
              <a:t>organisation's</a:t>
            </a:r>
            <a:r>
              <a:rPr lang="en-US" sz="2400" b="1" dirty="0"/>
              <a:t> 20% obligation?</a:t>
            </a:r>
          </a:p>
          <a:p>
            <a:pPr marL="400050" lvl="1" indent="0" fontAlgn="auto">
              <a:spcAft>
                <a:spcPts val="0"/>
              </a:spcAft>
              <a:buNone/>
              <a:defRPr/>
            </a:pPr>
            <a:r>
              <a:rPr lang="en-US" sz="2400" dirty="0"/>
              <a:t>Yes, but the following caveat is important. Two separate advertisements, one in Irish and one in English, conveying the same information, are acceptable.  Having a portion of a one advertisement, e.g., 20% in Irish, and the remaining 80% in English, is not acceptable.</a:t>
            </a:r>
          </a:p>
          <a:p>
            <a:pPr marL="400050" lvl="1" indent="0" fontAlgn="auto">
              <a:spcAft>
                <a:spcPts val="0"/>
              </a:spcAft>
              <a:buNone/>
              <a:defRPr/>
            </a:pPr>
            <a:r>
              <a:rPr lang="en-US" sz="2400" dirty="0"/>
              <a:t>Each of the official languages should be given parity, e.g., similar copy lengths for TV and radio, similar sizes for print and social media.  Whether an advertisement is in English or Irish, the language used should be of a high standard.</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968086142"/>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383606"/>
            <a:ext cx="9636124" cy="5734050"/>
          </a:xfrm>
        </p:spPr>
        <p:txBody>
          <a:bodyPr rtlCol="0">
            <a:normAutofit/>
          </a:bodyPr>
          <a:lstStyle/>
          <a:p>
            <a:pPr fontAlgn="auto">
              <a:spcAft>
                <a:spcPts val="0"/>
              </a:spcAft>
              <a:defRPr/>
            </a:pPr>
            <a:r>
              <a:rPr lang="en-US" sz="2400" b="1" dirty="0"/>
              <a:t>29. Are public information campaigns considered as advertising under Section 10A.?</a:t>
            </a:r>
          </a:p>
          <a:p>
            <a:pPr marL="400050" lvl="1" indent="0" fontAlgn="auto">
              <a:spcAft>
                <a:spcPts val="0"/>
              </a:spcAft>
              <a:buNone/>
              <a:defRPr/>
            </a:pPr>
            <a:r>
              <a:rPr lang="en-US" sz="2200" dirty="0"/>
              <a:t>Yes, and particular consideration should be given to subsection 10A.2(b) in this regard:</a:t>
            </a:r>
          </a:p>
          <a:p>
            <a:pPr marL="400050" lvl="1" indent="0" fontAlgn="auto">
              <a:spcAft>
                <a:spcPts val="0"/>
              </a:spcAft>
              <a:buNone/>
              <a:defRPr/>
            </a:pPr>
            <a:r>
              <a:rPr lang="en-US" sz="2200" dirty="0"/>
              <a:t>‘any form of communication, to the public, in respect of—</a:t>
            </a:r>
          </a:p>
          <a:p>
            <a:pPr marL="400050" lvl="1" indent="0" fontAlgn="auto">
              <a:spcAft>
                <a:spcPts val="0"/>
              </a:spcAft>
              <a:buNone/>
              <a:defRPr/>
            </a:pPr>
            <a:r>
              <a:rPr lang="en-US" sz="2200" dirty="0"/>
              <a:t>(</a:t>
            </a:r>
            <a:r>
              <a:rPr lang="en-US" sz="2200" dirty="0" err="1"/>
              <a:t>i</a:t>
            </a:r>
            <a:r>
              <a:rPr lang="en-US" sz="2200" dirty="0"/>
              <a:t>) the recruitment of staff,</a:t>
            </a:r>
          </a:p>
          <a:p>
            <a:pPr marL="400050" lvl="1" indent="0" fontAlgn="auto">
              <a:spcAft>
                <a:spcPts val="0"/>
              </a:spcAft>
              <a:buNone/>
              <a:defRPr/>
            </a:pPr>
            <a:r>
              <a:rPr lang="en-US" sz="2200" dirty="0"/>
              <a:t>(ii) legislative or policy initiatives,</a:t>
            </a:r>
          </a:p>
          <a:p>
            <a:pPr marL="400050" lvl="1" indent="0" fontAlgn="auto">
              <a:spcAft>
                <a:spcPts val="0"/>
              </a:spcAft>
              <a:buNone/>
              <a:defRPr/>
            </a:pPr>
            <a:r>
              <a:rPr lang="en-US" sz="2200" dirty="0"/>
              <a:t>(iii) the purchase or sale of land or assets,</a:t>
            </a:r>
          </a:p>
          <a:p>
            <a:pPr marL="400050" lvl="1" indent="0" fontAlgn="auto">
              <a:spcAft>
                <a:spcPts val="0"/>
              </a:spcAft>
              <a:buNone/>
              <a:defRPr/>
            </a:pPr>
            <a:r>
              <a:rPr lang="en-US" sz="2200" dirty="0"/>
              <a:t>(iv) the provision of services, or</a:t>
            </a:r>
          </a:p>
          <a:p>
            <a:pPr marL="400050" lvl="1" indent="0" fontAlgn="auto">
              <a:spcAft>
                <a:spcPts val="0"/>
              </a:spcAft>
              <a:buNone/>
              <a:defRPr/>
            </a:pPr>
            <a:r>
              <a:rPr lang="en-US" sz="2200" dirty="0"/>
              <a:t>(v) public consultation’</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882618855"/>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134911" y="1156551"/>
            <a:ext cx="9884936" cy="5961105"/>
          </a:xfrm>
        </p:spPr>
        <p:txBody>
          <a:bodyPr rtlCol="0">
            <a:noAutofit/>
          </a:bodyPr>
          <a:lstStyle/>
          <a:p>
            <a:pPr>
              <a:lnSpc>
                <a:spcPct val="107000"/>
              </a:lnSpc>
              <a:spcAft>
                <a:spcPts val="800"/>
              </a:spcAft>
            </a:pPr>
            <a:r>
              <a:rPr lang="en-IE" sz="2400" b="1" dirty="0">
                <a:solidFill>
                  <a:srgbClr val="000000"/>
                </a:solidFill>
                <a:ea typeface="Calibri" panose="020F0502020204030204" pitchFamily="34" charset="0"/>
                <a:cs typeface="Arial" panose="020B0604020202020204" pitchFamily="34" charset="0"/>
              </a:rPr>
              <a:t>30</a:t>
            </a:r>
            <a:r>
              <a:rPr lang="en-IE" sz="2400" b="1" dirty="0">
                <a:solidFill>
                  <a:srgbClr val="000000"/>
                </a:solidFill>
                <a:effectLst/>
                <a:ea typeface="Calibri" panose="020F0502020204030204" pitchFamily="34" charset="0"/>
                <a:cs typeface="Arial" panose="020B0604020202020204" pitchFamily="34" charset="0"/>
              </a:rPr>
              <a:t>. Would a newsletter fall under advertising?</a:t>
            </a:r>
            <a:endParaRPr lang="en-IE" sz="2400" b="1" dirty="0">
              <a:effectLst/>
              <a:ea typeface="Times New Roman" panose="02020603050405020304" pitchFamily="18" charset="0"/>
              <a:cs typeface="Times New Roman" panose="02020603050405020304" pitchFamily="18" charset="0"/>
            </a:endParaRPr>
          </a:p>
          <a:p>
            <a:pPr marL="400050" lvl="1" indent="0">
              <a:lnSpc>
                <a:spcPct val="115000"/>
              </a:lnSpc>
              <a:spcAft>
                <a:spcPts val="800"/>
              </a:spcAft>
              <a:buNone/>
            </a:pPr>
            <a:r>
              <a:rPr lang="en-IE" sz="1800" dirty="0">
                <a:latin typeface="Trebuchet MS" panose="020B0603020202020204" pitchFamily="34" charset="0"/>
                <a:ea typeface="Times New Roman" panose="02020603050405020304" pitchFamily="18" charset="0"/>
              </a:rPr>
              <a:t>No.</a:t>
            </a:r>
            <a:r>
              <a:rPr lang="en-IE" sz="1800" dirty="0">
                <a:effectLst/>
                <a:latin typeface="Trebuchet MS" panose="020B0603020202020204" pitchFamily="34" charset="0"/>
                <a:ea typeface="Times New Roman" panose="02020603050405020304" pitchFamily="18" charset="0"/>
              </a:rPr>
              <a:t> </a:t>
            </a:r>
            <a:r>
              <a:rPr lang="en-IE" sz="1800" dirty="0">
                <a:latin typeface="Trebuchet MS" panose="020B0603020202020204" pitchFamily="34" charset="0"/>
                <a:ea typeface="Times New Roman" panose="02020603050405020304" pitchFamily="18" charset="0"/>
              </a:rPr>
              <a:t>H</a:t>
            </a:r>
            <a:r>
              <a:rPr lang="en-IE" sz="1800" dirty="0">
                <a:effectLst/>
                <a:latin typeface="Trebuchet MS" panose="020B0603020202020204" pitchFamily="34" charset="0"/>
                <a:ea typeface="Times New Roman" panose="02020603050405020304" pitchFamily="18" charset="0"/>
              </a:rPr>
              <a:t>owever an </a:t>
            </a:r>
            <a:r>
              <a:rPr lang="en-IE" sz="1800" dirty="0">
                <a:latin typeface="Trebuchet MS" panose="020B0603020202020204" pitchFamily="34" charset="0"/>
                <a:ea typeface="Times New Roman" panose="02020603050405020304" pitchFamily="18" charset="0"/>
              </a:rPr>
              <a:t>a</a:t>
            </a:r>
            <a:r>
              <a:rPr lang="en-IE" sz="1800" dirty="0">
                <a:effectLst/>
                <a:latin typeface="Trebuchet MS" panose="020B0603020202020204" pitchFamily="34" charset="0"/>
                <a:ea typeface="Times New Roman" panose="02020603050405020304" pitchFamily="18" charset="0"/>
              </a:rPr>
              <a:t>dvertisement placed on a newsletter is subject to the provisions of section 10A.,</a:t>
            </a:r>
            <a:r>
              <a:rPr lang="en-IE" sz="1800" dirty="0">
                <a:ea typeface="Calibri" panose="020F0502020204030204" pitchFamily="34" charset="0"/>
                <a:cs typeface="Arial" panose="020B0604020202020204" pitchFamily="34" charset="0"/>
              </a:rPr>
              <a:t> if it is used by a public body for the purpose of the definitions set out in sections 10A.(2)(a) and 10A.(2)(b)</a:t>
            </a:r>
            <a:endParaRPr lang="en-IE" sz="1800" dirty="0">
              <a:ea typeface="Times New Roman" panose="02020603050405020304" pitchFamily="18" charset="0"/>
              <a:cs typeface="Times New Roman" panose="02020603050405020304" pitchFamily="18" charset="0"/>
            </a:endParaRPr>
          </a:p>
          <a:p>
            <a:pPr marL="0" indent="0">
              <a:buNone/>
            </a:pPr>
            <a:endParaRPr lang="en-IE" sz="1600" dirty="0">
              <a:effectLst/>
              <a:latin typeface="Calibri" panose="020F0502020204030204" pitchFamily="34" charset="0"/>
              <a:ea typeface="Calibri" panose="020F0502020204030204" pitchFamily="34" charset="0"/>
            </a:endParaRP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062085982"/>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123950"/>
            <a:ext cx="9636124" cy="5734050"/>
          </a:xfrm>
        </p:spPr>
        <p:txBody>
          <a:bodyPr rtlCol="0">
            <a:normAutofit/>
          </a:bodyPr>
          <a:lstStyle/>
          <a:p>
            <a:pPr fontAlgn="auto">
              <a:spcAft>
                <a:spcPts val="0"/>
              </a:spcAft>
              <a:defRPr/>
            </a:pPr>
            <a:r>
              <a:rPr lang="en-US" sz="2400" b="1" dirty="0"/>
              <a:t>31. Does the act cover marketing communications such as informational / promotional emails, advertorials, new service or product announcements?</a:t>
            </a:r>
          </a:p>
          <a:p>
            <a:pPr marL="0" indent="0" fontAlgn="auto">
              <a:spcAft>
                <a:spcPts val="0"/>
              </a:spcAft>
              <a:buNone/>
              <a:defRPr/>
            </a:pPr>
            <a:r>
              <a:rPr lang="en-US" sz="2400" dirty="0"/>
              <a:t>	Yes, section 10A. covers each of these forms of communications.</a:t>
            </a:r>
          </a:p>
          <a:p>
            <a:pPr marL="0" indent="0" fontAlgn="auto">
              <a:spcAft>
                <a:spcPts val="0"/>
              </a:spcAft>
              <a:buNone/>
              <a:defRPr/>
            </a:pPr>
            <a:endParaRPr lang="en-US" sz="2400" b="1" dirty="0"/>
          </a:p>
          <a:p>
            <a:pPr fontAlgn="auto">
              <a:spcAft>
                <a:spcPts val="0"/>
              </a:spcAft>
              <a:defRPr/>
            </a:pPr>
            <a:r>
              <a:rPr lang="en-US" sz="2400" b="1" dirty="0"/>
              <a:t>32. Are there any contexts in which ad spend internationally falls within the confines of section 10A.?</a:t>
            </a:r>
          </a:p>
          <a:p>
            <a:pPr marL="400050" lvl="1" indent="0" fontAlgn="auto">
              <a:spcAft>
                <a:spcPts val="0"/>
              </a:spcAft>
              <a:buNone/>
              <a:defRPr/>
            </a:pPr>
            <a:r>
              <a:rPr lang="en-US" sz="2400" dirty="0"/>
              <a:t>Once a public body is prescribed under the Official Language Acts it must adhere to the provision.  Section 10A. doesn’t distinguish between national and international spend.</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56676714"/>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1593469"/>
            <a:ext cx="9636124" cy="5734050"/>
          </a:xfrm>
        </p:spPr>
        <p:txBody>
          <a:bodyPr rtlCol="0">
            <a:normAutofit/>
          </a:bodyPr>
          <a:lstStyle/>
          <a:p>
            <a:pPr fontAlgn="auto">
              <a:spcAft>
                <a:spcPts val="0"/>
              </a:spcAft>
              <a:defRPr/>
            </a:pPr>
            <a:r>
              <a:rPr lang="en-US" sz="2400" b="1" dirty="0"/>
              <a:t>33. What are the implications for longer or multi-annual contracts that public bodies have already in place with media buying agencies where it may prove impossible to meet the 20% or 5% requirements?</a:t>
            </a:r>
          </a:p>
          <a:p>
            <a:pPr marL="0" indent="0" fontAlgn="auto">
              <a:spcAft>
                <a:spcPts val="0"/>
              </a:spcAft>
              <a:buNone/>
              <a:defRPr/>
            </a:pPr>
            <a:endParaRPr lang="en-US" sz="2400" dirty="0"/>
          </a:p>
          <a:p>
            <a:pPr marL="400050" lvl="1" indent="0" fontAlgn="auto">
              <a:spcAft>
                <a:spcPts val="0"/>
              </a:spcAft>
              <a:buNone/>
              <a:defRPr/>
            </a:pPr>
            <a:r>
              <a:rPr lang="en-US" sz="2400" dirty="0"/>
              <a:t>It is required that public bodies comply with the new provisions in section 10A. and that all efforts in doing so are documented.  As previously stated, An </a:t>
            </a:r>
            <a:r>
              <a:rPr lang="en-US" sz="2400" dirty="0" err="1"/>
              <a:t>Coimisinéir</a:t>
            </a:r>
            <a:r>
              <a:rPr lang="en-US" sz="2400" dirty="0"/>
              <a:t> </a:t>
            </a:r>
            <a:r>
              <a:rPr lang="en-US" sz="2400" dirty="0" err="1"/>
              <a:t>Teanga</a:t>
            </a:r>
            <a:r>
              <a:rPr lang="en-US" sz="2400" dirty="0"/>
              <a:t> does not have the functions or powers to offer a derogation to any public body from any statutory obligation in this legislation.</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17814420"/>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ideal 1">
            <a:extLst>
              <a:ext uri="{FF2B5EF4-FFF2-40B4-BE49-F238E27FC236}">
                <a16:creationId xmlns:a16="http://schemas.microsoft.com/office/drawing/2014/main" id="{B4D69983-4F0B-033A-C158-DF1CA032F0DF}"/>
              </a:ext>
            </a:extLst>
          </p:cNvPr>
          <p:cNvSpPr>
            <a:spLocks noGrp="1"/>
          </p:cNvSpPr>
          <p:nvPr>
            <p:ph type="title"/>
          </p:nvPr>
        </p:nvSpPr>
        <p:spPr/>
        <p:txBody>
          <a:bodyPr/>
          <a:lstStyle/>
          <a:p>
            <a:r>
              <a:rPr lang="en-US" dirty="0"/>
              <a:t>Introduction &amp; Context</a:t>
            </a:r>
            <a:endParaRPr lang="en-IE" dirty="0"/>
          </a:p>
        </p:txBody>
      </p:sp>
      <p:sp>
        <p:nvSpPr>
          <p:cNvPr id="3" name="Coinneálaí ionaid inneachair 2">
            <a:extLst>
              <a:ext uri="{FF2B5EF4-FFF2-40B4-BE49-F238E27FC236}">
                <a16:creationId xmlns:a16="http://schemas.microsoft.com/office/drawing/2014/main" id="{7FDCFFFD-366C-68E2-9C86-588F514D2E63}"/>
              </a:ext>
            </a:extLst>
          </p:cNvPr>
          <p:cNvSpPr>
            <a:spLocks noGrp="1"/>
          </p:cNvSpPr>
          <p:nvPr>
            <p:ph idx="1"/>
          </p:nvPr>
        </p:nvSpPr>
        <p:spPr>
          <a:xfrm>
            <a:off x="812801" y="1518083"/>
            <a:ext cx="8464551" cy="4889068"/>
          </a:xfrm>
        </p:spPr>
        <p:txBody>
          <a:bodyPr/>
          <a:lstStyle/>
          <a:p>
            <a:pPr algn="just">
              <a:lnSpc>
                <a:spcPct val="107000"/>
              </a:lnSpc>
              <a:spcAft>
                <a:spcPts val="800"/>
              </a:spcAft>
            </a:pPr>
            <a:r>
              <a:rPr lang="en-IE" sz="2400" dirty="0">
                <a:effectLst/>
                <a:latin typeface="Trebuchet MS" panose="020B0603020202020204" pitchFamily="34" charset="0"/>
                <a:ea typeface="Times New Roman" panose="02020603050405020304" pitchFamily="18" charset="0"/>
                <a:cs typeface="Times New Roman" panose="02020603050405020304" pitchFamily="18" charset="0"/>
              </a:rPr>
              <a:t>Section 10A. (Advertising by Public Bodies) of the Act places duties on public bodies in relation to the way they communicate in the State’s official languages. </a:t>
            </a:r>
          </a:p>
          <a:p>
            <a:pPr marL="0" indent="0" algn="just">
              <a:lnSpc>
                <a:spcPct val="107000"/>
              </a:lnSpc>
              <a:spcAft>
                <a:spcPts val="800"/>
              </a:spcAft>
              <a:buNone/>
            </a:pPr>
            <a:endParaRPr lang="en-IE" sz="1200" dirty="0">
              <a:effectLst/>
              <a:latin typeface="Trebuchet MS" panose="020B06030202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sz="2400" dirty="0">
                <a:effectLst/>
                <a:latin typeface="Trebuchet MS" panose="020B0603020202020204" pitchFamily="34" charset="0"/>
                <a:ea typeface="Times New Roman" panose="02020603050405020304" pitchFamily="18" charset="0"/>
                <a:cs typeface="Times New Roman" panose="02020603050405020304" pitchFamily="18" charset="0"/>
              </a:rPr>
              <a:t>The advertising sector is a very important communication medium, and accordingly this new provision is expected to be of considerable importance. </a:t>
            </a:r>
          </a:p>
          <a:p>
            <a:pPr marL="0" indent="0" algn="just">
              <a:lnSpc>
                <a:spcPct val="107000"/>
              </a:lnSpc>
              <a:spcAft>
                <a:spcPts val="800"/>
              </a:spcAft>
              <a:buNone/>
            </a:pPr>
            <a:endParaRPr lang="en-IE" sz="1200" dirty="0">
              <a:effectLst/>
              <a:latin typeface="Trebuchet MS" panose="020B06030202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2400" dirty="0">
                <a:effectLst/>
                <a:latin typeface="Trebuchet MS" panose="020B0603020202020204" pitchFamily="34" charset="0"/>
                <a:ea typeface="Times New Roman" panose="02020603050405020304" pitchFamily="18" charset="0"/>
                <a:cs typeface="Times New Roman" panose="02020603050405020304" pitchFamily="18" charset="0"/>
              </a:rPr>
              <a:t>The provisions in section 10A. which are defined as follows will come into effect on 10</a:t>
            </a:r>
            <a:r>
              <a:rPr lang="en-IE" sz="2400" baseline="30000" dirty="0">
                <a:effectLst/>
                <a:latin typeface="Trebuchet MS" panose="020B0603020202020204" pitchFamily="34" charset="0"/>
                <a:ea typeface="Times New Roman" panose="02020603050405020304" pitchFamily="18" charset="0"/>
                <a:cs typeface="Times New Roman" panose="02020603050405020304" pitchFamily="18" charset="0"/>
              </a:rPr>
              <a:t>th</a:t>
            </a:r>
            <a:r>
              <a:rPr lang="en-IE" sz="2400" dirty="0">
                <a:effectLst/>
                <a:latin typeface="Trebuchet MS" panose="020B0603020202020204" pitchFamily="34" charset="0"/>
                <a:ea typeface="Times New Roman" panose="02020603050405020304" pitchFamily="18" charset="0"/>
                <a:cs typeface="Times New Roman" panose="02020603050405020304" pitchFamily="18" charset="0"/>
              </a:rPr>
              <a:t> October 2022. </a:t>
            </a:r>
          </a:p>
          <a:p>
            <a:pPr algn="just">
              <a:lnSpc>
                <a:spcPct val="107000"/>
              </a:lnSpc>
              <a:spcAft>
                <a:spcPts val="800"/>
              </a:spcAft>
            </a:pPr>
            <a:endParaRPr lang="en-IE" sz="2400" dirty="0">
              <a:effectLst/>
              <a:latin typeface="Trebuchet MS" panose="020B0603020202020204" pitchFamily="34" charset="0"/>
              <a:ea typeface="Times New Roman" panose="02020603050405020304" pitchFamily="18" charset="0"/>
              <a:cs typeface="Times New Roman" panose="02020603050405020304" pitchFamily="18" charset="0"/>
            </a:endParaRPr>
          </a:p>
          <a:p>
            <a:endParaRPr lang="en-IE" dirty="0"/>
          </a:p>
        </p:txBody>
      </p:sp>
      <p:sp>
        <p:nvSpPr>
          <p:cNvPr id="4" name="Coinneálaí ionaid uimhir sleamhnáin 3">
            <a:extLst>
              <a:ext uri="{FF2B5EF4-FFF2-40B4-BE49-F238E27FC236}">
                <a16:creationId xmlns:a16="http://schemas.microsoft.com/office/drawing/2014/main" id="{759BE4CD-87C0-4C01-FF83-BD588A015A0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2564914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78975" y="954721"/>
            <a:ext cx="9636124" cy="5734050"/>
          </a:xfrm>
        </p:spPr>
        <p:txBody>
          <a:bodyPr rtlCol="0">
            <a:normAutofit lnSpcReduction="10000"/>
          </a:bodyPr>
          <a:lstStyle/>
          <a:p>
            <a:pPr algn="just">
              <a:lnSpc>
                <a:spcPct val="107000"/>
              </a:lnSpc>
              <a:spcAft>
                <a:spcPts val="800"/>
              </a:spcAft>
            </a:pPr>
            <a:r>
              <a:rPr lang="en-IE" sz="2400" b="1" dirty="0">
                <a:solidFill>
                  <a:srgbClr val="000000"/>
                </a:solidFill>
                <a:effectLst/>
                <a:ea typeface="Calibri" panose="020F0502020204030204" pitchFamily="34" charset="0"/>
                <a:cs typeface="Arial" panose="020B0604020202020204" pitchFamily="34" charset="0"/>
              </a:rPr>
              <a:t>34. If vacancies are advertised in Irish, does this mean that public bodies need to facilitate the recruitment-application process in Irish, run case studies in Irish, and conduct the interviews in Irish?</a:t>
            </a:r>
            <a:endParaRPr lang="en-IE" sz="2400" dirty="0">
              <a:effectLst/>
              <a:ea typeface="Times New Roman" panose="02020603050405020304" pitchFamily="18" charset="0"/>
              <a:cs typeface="Times New Roman" panose="02020603050405020304" pitchFamily="18" charset="0"/>
            </a:endParaRPr>
          </a:p>
          <a:p>
            <a:pPr marL="400050" lvl="1" indent="0" algn="just">
              <a:lnSpc>
                <a:spcPct val="107000"/>
              </a:lnSpc>
              <a:spcAft>
                <a:spcPts val="800"/>
              </a:spcAft>
              <a:buNone/>
            </a:pPr>
            <a:r>
              <a:rPr lang="en-IE" sz="2200" dirty="0">
                <a:effectLst/>
                <a:ea typeface="Calibri" panose="020F0502020204030204" pitchFamily="34" charset="0"/>
                <a:cs typeface="Arial" panose="020B0604020202020204" pitchFamily="34" charset="0"/>
              </a:rPr>
              <a:t>No, unless a public body has a commitment in its language scheme, which specifies that it will run its recruitment operations accordingly through the medium of Irish. </a:t>
            </a:r>
            <a:endParaRPr lang="en-IE" sz="2200" dirty="0">
              <a:effectLst/>
              <a:ea typeface="Times New Roman" panose="02020603050405020304" pitchFamily="18" charset="0"/>
              <a:cs typeface="Times New Roman" panose="02020603050405020304" pitchFamily="18" charset="0"/>
            </a:endParaRPr>
          </a:p>
          <a:p>
            <a:pPr marL="400050" lvl="1" indent="0" algn="just">
              <a:lnSpc>
                <a:spcPct val="107000"/>
              </a:lnSpc>
              <a:spcAft>
                <a:spcPts val="800"/>
              </a:spcAft>
              <a:buNone/>
            </a:pPr>
            <a:r>
              <a:rPr lang="en-IE" sz="2200" dirty="0">
                <a:effectLst/>
                <a:ea typeface="Calibri" panose="020F0502020204030204" pitchFamily="34" charset="0"/>
                <a:cs typeface="Arial" panose="020B0604020202020204" pitchFamily="34" charset="0"/>
              </a:rPr>
              <a:t>Language schemes are confirmed by the Minister for Tourism, Culture, Arts, Gaeltacht, Sport and Media. Language schemes will be replaced by language standards as prescribed in sections 19a – 19d of the Official Languages (Amendment) Act 2021. However, when implemented, language standards may place an obligation on public bodies or categories of public bodies to undertake some recruitment campaigns through the medium of Irish.  </a:t>
            </a:r>
            <a:endParaRPr lang="en-IE" sz="2200" dirty="0">
              <a:effectLs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75495195"/>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Autofit/>
          </a:bodyPr>
          <a:lstStyle/>
          <a:p>
            <a:pPr algn="just">
              <a:lnSpc>
                <a:spcPct val="107000"/>
              </a:lnSpc>
              <a:spcAft>
                <a:spcPts val="800"/>
              </a:spcAft>
            </a:pPr>
            <a:r>
              <a:rPr lang="en-IE" sz="2400" b="1" dirty="0">
                <a:solidFill>
                  <a:srgbClr val="000000"/>
                </a:solidFill>
                <a:effectLst/>
                <a:ea typeface="Calibri" panose="020F0502020204030204" pitchFamily="34" charset="0"/>
                <a:cs typeface="Arial" panose="020B0604020202020204" pitchFamily="34" charset="0"/>
              </a:rPr>
              <a:t>35. Will supporting documentation relating to advertisements but that will not include part of the advertisement seen by the public need to be also translated too?</a:t>
            </a:r>
            <a:endParaRPr lang="en-IE" sz="24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en-IE" sz="2400" dirty="0">
                <a:effectLst/>
                <a:ea typeface="Calibri" panose="020F0502020204030204" pitchFamily="34" charset="0"/>
                <a:cs typeface="Arial" panose="020B0604020202020204" pitchFamily="34" charset="0"/>
              </a:rPr>
              <a:t>No.</a:t>
            </a:r>
            <a:endParaRPr lang="en-IE" sz="2400" dirty="0">
              <a:effectLst/>
              <a:ea typeface="Times New Roman" panose="02020603050405020304" pitchFamily="18" charset="0"/>
              <a:cs typeface="Times New Roman" panose="02020603050405020304" pitchFamily="18" charset="0"/>
            </a:endParaRPr>
          </a:p>
          <a:p>
            <a:pPr>
              <a:lnSpc>
                <a:spcPct val="107000"/>
              </a:lnSpc>
              <a:spcAft>
                <a:spcPts val="800"/>
              </a:spcAft>
            </a:pPr>
            <a:r>
              <a:rPr lang="en-IE" sz="2400" dirty="0">
                <a:effectLst/>
                <a:ea typeface="Calibri" panose="020F0502020204030204" pitchFamily="34" charset="0"/>
                <a:cs typeface="Arial" panose="020B0604020202020204" pitchFamily="34" charset="0"/>
              </a:rPr>
              <a:t>However, some exceptions may arise, as pointed out in FAQ </a:t>
            </a:r>
            <a:r>
              <a:rPr lang="ga-IE" sz="2400" dirty="0">
                <a:effectLst/>
                <a:ea typeface="Calibri" panose="020F0502020204030204" pitchFamily="34" charset="0"/>
                <a:cs typeface="Arial" panose="020B0604020202020204" pitchFamily="34" charset="0"/>
              </a:rPr>
              <a:t>3</a:t>
            </a:r>
            <a:r>
              <a:rPr lang="en-IE" sz="2400" dirty="0">
                <a:effectLst/>
                <a:ea typeface="Calibri" panose="020F0502020204030204" pitchFamily="34" charset="0"/>
                <a:cs typeface="Arial" panose="020B0604020202020204" pitchFamily="34" charset="0"/>
              </a:rPr>
              <a:t>4.  For example, if a public body had committed to it in its language scheme, it would run some of its recruitment campaigns through the medium of Irish.  In this case, candidates could have access to supporting documentation that would not appear in advertisements but would nevertheless come under the scope of the commitment in the language scheme confirmed by the Minister for the public body.</a:t>
            </a:r>
          </a:p>
          <a:p>
            <a:pPr marL="266700" indent="0">
              <a:lnSpc>
                <a:spcPct val="107000"/>
              </a:lnSpc>
              <a:spcAft>
                <a:spcPts val="800"/>
              </a:spcAft>
              <a:buNone/>
            </a:pPr>
            <a:r>
              <a:rPr lang="en-IE" sz="2400" dirty="0">
                <a:ea typeface="Calibri" panose="020F0502020204030204" pitchFamily="34" charset="0"/>
                <a:cs typeface="Arial" panose="020B0604020202020204" pitchFamily="34" charset="0"/>
              </a:rPr>
              <a:t>(Cont. slide 42)</a:t>
            </a:r>
            <a:r>
              <a:rPr lang="en-IE" sz="2400" dirty="0">
                <a:effectLst/>
                <a:ea typeface="Calibri" panose="020F0502020204030204" pitchFamily="34" charset="0"/>
                <a:cs typeface="Arial" panose="020B0604020202020204" pitchFamily="34" charset="0"/>
              </a:rPr>
              <a:t> </a:t>
            </a:r>
            <a:endParaRPr lang="en-IE" sz="2400" dirty="0">
              <a:effectLst/>
              <a:ea typeface="Times New Roman" panose="02020603050405020304" pitchFamily="18" charset="0"/>
              <a:cs typeface="Times New Roman" panose="02020603050405020304" pitchFamily="18" charset="0"/>
            </a:endParaRP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900499851"/>
      </p:ext>
    </p:extLst>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rmAutofit/>
          </a:bodyPr>
          <a:lstStyle/>
          <a:p>
            <a:pPr fontAlgn="auto">
              <a:spcAft>
                <a:spcPts val="0"/>
              </a:spcAft>
              <a:defRPr/>
            </a:pPr>
            <a:r>
              <a:rPr lang="en-US" sz="2400" b="1" dirty="0"/>
              <a:t>35 contd. </a:t>
            </a:r>
          </a:p>
          <a:p>
            <a:pPr fontAlgn="auto">
              <a:spcAft>
                <a:spcPts val="0"/>
              </a:spcAft>
              <a:defRPr/>
            </a:pPr>
            <a:endParaRPr lang="en-US" sz="2400" dirty="0"/>
          </a:p>
          <a:p>
            <a:pPr marL="400050" lvl="1" indent="0" fontAlgn="auto">
              <a:spcAft>
                <a:spcPts val="0"/>
              </a:spcAft>
              <a:buNone/>
              <a:defRPr/>
            </a:pPr>
            <a:r>
              <a:rPr lang="en-IE" sz="2400" dirty="0">
                <a:effectLst/>
                <a:ea typeface="Calibri" panose="020F0502020204030204" pitchFamily="34" charset="0"/>
                <a:cs typeface="Arial" panose="020B0604020202020204" pitchFamily="34" charset="0"/>
              </a:rPr>
              <a:t>Language standards under the new Act will replace language schemes.  The current obligations under section 10 of the Official Languages Act 2003, which require public bodies to publish certain documents simultaneously in the official languages, will continue.</a:t>
            </a:r>
            <a:endParaRPr lang="en-IE" sz="2400" dirty="0">
              <a:effectLs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42900617"/>
      </p:ext>
    </p:extLst>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rmAutofit fontScale="92500" lnSpcReduction="10000"/>
          </a:bodyPr>
          <a:lstStyle/>
          <a:p>
            <a:pPr>
              <a:lnSpc>
                <a:spcPct val="107000"/>
              </a:lnSpc>
              <a:spcAft>
                <a:spcPts val="800"/>
              </a:spcAft>
            </a:pPr>
            <a:r>
              <a:rPr lang="en-IE" sz="2400" b="1" dirty="0">
                <a:solidFill>
                  <a:srgbClr val="000000"/>
                </a:solidFill>
                <a:effectLst/>
                <a:ea typeface="Calibri" panose="020F0502020204030204" pitchFamily="34" charset="0"/>
                <a:cs typeface="Arial" panose="020B0604020202020204" pitchFamily="34" charset="0"/>
              </a:rPr>
              <a:t>36. The geographic jurisdiction that our public body is responsible for, doesn’t include a Gaeltacht region.  Is our public body obliged to comply with the 5% and 20% targets?</a:t>
            </a:r>
            <a:endParaRPr lang="en-IE" sz="2400" dirty="0">
              <a:effectLst/>
              <a:ea typeface="Times New Roman" panose="02020603050405020304" pitchFamily="18" charset="0"/>
              <a:cs typeface="Times New Roman" panose="02020603050405020304" pitchFamily="18" charset="0"/>
            </a:endParaRPr>
          </a:p>
          <a:p>
            <a:pPr marL="361950" indent="0">
              <a:lnSpc>
                <a:spcPct val="107000"/>
              </a:lnSpc>
              <a:spcAft>
                <a:spcPts val="800"/>
              </a:spcAft>
              <a:buNone/>
            </a:pPr>
            <a:r>
              <a:rPr lang="en-IE" sz="2400" dirty="0">
                <a:effectLst/>
                <a:ea typeface="Calibri" panose="020F0502020204030204" pitchFamily="34" charset="0"/>
                <a:cs typeface="Arial" panose="020B0604020202020204" pitchFamily="34" charset="0"/>
              </a:rPr>
              <a:t>Yes, all public bodies are obliged to comply with the provisions prescribed in section 10A.</a:t>
            </a:r>
            <a:endParaRPr lang="en-IE" sz="2400" dirty="0">
              <a:effectLst/>
              <a:ea typeface="Times New Roman" panose="02020603050405020304" pitchFamily="18" charset="0"/>
              <a:cs typeface="Times New Roman" panose="02020603050405020304" pitchFamily="18" charset="0"/>
            </a:endParaRPr>
          </a:p>
          <a:p>
            <a:pPr marL="0" indent="0">
              <a:lnSpc>
                <a:spcPct val="107000"/>
              </a:lnSpc>
              <a:spcAft>
                <a:spcPts val="800"/>
              </a:spcAft>
              <a:buNone/>
            </a:pPr>
            <a:endParaRPr lang="en-IE" sz="24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en-IE" sz="2400" b="1" dirty="0">
                <a:solidFill>
                  <a:srgbClr val="000000"/>
                </a:solidFill>
                <a:effectLst/>
                <a:ea typeface="Calibri" panose="020F0502020204030204" pitchFamily="34" charset="0"/>
                <a:cs typeface="Arial" panose="020B0604020202020204" pitchFamily="34" charset="0"/>
              </a:rPr>
              <a:t>37. What is the function of An </a:t>
            </a:r>
            <a:r>
              <a:rPr lang="en-IE" sz="2400" b="1" dirty="0" err="1">
                <a:solidFill>
                  <a:srgbClr val="000000"/>
                </a:solidFill>
                <a:effectLst/>
                <a:ea typeface="Calibri" panose="020F0502020204030204" pitchFamily="34" charset="0"/>
                <a:cs typeface="Arial" panose="020B0604020202020204" pitchFamily="34" charset="0"/>
              </a:rPr>
              <a:t>Coimisinéir</a:t>
            </a:r>
            <a:r>
              <a:rPr lang="en-IE" sz="2400" b="1" dirty="0">
                <a:solidFill>
                  <a:srgbClr val="000000"/>
                </a:solidFill>
                <a:effectLst/>
                <a:ea typeface="Calibri" panose="020F0502020204030204" pitchFamily="34" charset="0"/>
                <a:cs typeface="Arial" panose="020B0604020202020204" pitchFamily="34" charset="0"/>
              </a:rPr>
              <a:t> </a:t>
            </a:r>
            <a:r>
              <a:rPr lang="en-IE" sz="2400" b="1" dirty="0" err="1">
                <a:solidFill>
                  <a:srgbClr val="000000"/>
                </a:solidFill>
                <a:effectLst/>
                <a:ea typeface="Calibri" panose="020F0502020204030204" pitchFamily="34" charset="0"/>
                <a:cs typeface="Arial" panose="020B0604020202020204" pitchFamily="34" charset="0"/>
              </a:rPr>
              <a:t>Teanga</a:t>
            </a:r>
            <a:r>
              <a:rPr lang="en-IE" sz="2400" b="1" dirty="0">
                <a:solidFill>
                  <a:srgbClr val="000000"/>
                </a:solidFill>
                <a:effectLst/>
                <a:ea typeface="Calibri" panose="020F0502020204030204" pitchFamily="34" charset="0"/>
                <a:cs typeface="Arial" panose="020B0604020202020204" pitchFamily="34" charset="0"/>
              </a:rPr>
              <a:t> with respect to advising public bodies on Section 10A.</a:t>
            </a:r>
            <a:endParaRPr lang="en-IE" sz="2400" dirty="0">
              <a:effectLst/>
              <a:ea typeface="Times New Roman" panose="02020603050405020304" pitchFamily="18" charset="0"/>
              <a:cs typeface="Times New Roman" panose="02020603050405020304" pitchFamily="18" charset="0"/>
            </a:endParaRPr>
          </a:p>
          <a:p>
            <a:pPr marL="361950" indent="0" algn="just">
              <a:lnSpc>
                <a:spcPct val="107000"/>
              </a:lnSpc>
              <a:spcAft>
                <a:spcPts val="800"/>
              </a:spcAft>
              <a:buNone/>
            </a:pPr>
            <a:r>
              <a:rPr lang="en-IE" sz="2400" dirty="0">
                <a:effectLst/>
                <a:ea typeface="Calibri" panose="020F0502020204030204" pitchFamily="34" charset="0"/>
                <a:cs typeface="Arial" panose="020B0604020202020204" pitchFamily="34" charset="0"/>
              </a:rPr>
              <a:t>Section 21 (e) of the Official Languages Act 2003 prescribes it as a function of An </a:t>
            </a:r>
            <a:r>
              <a:rPr lang="en-IE" sz="2400" dirty="0" err="1">
                <a:effectLst/>
                <a:ea typeface="Calibri" panose="020F0502020204030204" pitchFamily="34" charset="0"/>
                <a:cs typeface="Arial" panose="020B0604020202020204" pitchFamily="34" charset="0"/>
              </a:rPr>
              <a:t>Coimisinéir</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Teanga</a:t>
            </a:r>
            <a:r>
              <a:rPr lang="en-IE" sz="2400" dirty="0">
                <a:effectLst/>
                <a:ea typeface="Calibri" panose="020F0502020204030204" pitchFamily="34" charset="0"/>
                <a:cs typeface="Arial" panose="020B0604020202020204" pitchFamily="34" charset="0"/>
              </a:rPr>
              <a:t>:</a:t>
            </a:r>
            <a:endParaRPr lang="en-IE" sz="2400" dirty="0">
              <a:effectLst/>
              <a:ea typeface="Times New Roman" panose="02020603050405020304" pitchFamily="18" charset="0"/>
              <a:cs typeface="Times New Roman" panose="02020603050405020304" pitchFamily="18" charset="0"/>
            </a:endParaRPr>
          </a:p>
          <a:p>
            <a:pPr marL="361950" marR="706120" indent="0" algn="just">
              <a:lnSpc>
                <a:spcPct val="107000"/>
              </a:lnSpc>
              <a:spcAft>
                <a:spcPts val="800"/>
              </a:spcAft>
              <a:buNone/>
            </a:pPr>
            <a:r>
              <a:rPr lang="en-IE" sz="2400" i="1" dirty="0">
                <a:effectLst/>
                <a:ea typeface="Calibri" panose="020F0502020204030204" pitchFamily="34" charset="0"/>
                <a:cs typeface="Arial" panose="020B0604020202020204" pitchFamily="34" charset="0"/>
              </a:rPr>
              <a:t>‘to provide, as he or she considers appropriate, advice or other assistance to public bodies regarding their obligations under this Act.’</a:t>
            </a:r>
            <a:endParaRPr lang="en-IE" sz="2400" dirty="0">
              <a:effectLs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625107419"/>
      </p:ext>
    </p:extLst>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rmAutofit/>
          </a:bodyPr>
          <a:lstStyle/>
          <a:p>
            <a:pPr fontAlgn="auto">
              <a:spcAft>
                <a:spcPts val="0"/>
              </a:spcAft>
              <a:defRPr/>
            </a:pPr>
            <a:r>
              <a:rPr lang="en-US" sz="2400" b="1" dirty="0"/>
              <a:t>38. What are the functions of An </a:t>
            </a:r>
            <a:r>
              <a:rPr lang="en-US" sz="2400" b="1" dirty="0" err="1"/>
              <a:t>Coimisinéir</a:t>
            </a:r>
            <a:r>
              <a:rPr lang="en-US" sz="2400" b="1" dirty="0"/>
              <a:t> </a:t>
            </a:r>
            <a:r>
              <a:rPr lang="en-US" sz="2400" b="1" dirty="0" err="1"/>
              <a:t>Teanga</a:t>
            </a:r>
            <a:r>
              <a:rPr lang="en-US" sz="2400" b="1" dirty="0"/>
              <a:t> with respect to ensuring compliance by public bodies with Section 10A.?</a:t>
            </a:r>
          </a:p>
          <a:p>
            <a:pPr marL="400050" lvl="1" indent="0" fontAlgn="auto">
              <a:spcAft>
                <a:spcPts val="0"/>
              </a:spcAft>
              <a:buNone/>
              <a:defRPr/>
            </a:pPr>
            <a:r>
              <a:rPr lang="en-US" sz="2200" dirty="0"/>
              <a:t>Section 21 (a), (b) &amp; (c) of the Official Languages Act 2003 prescribes the following functions of An </a:t>
            </a:r>
            <a:r>
              <a:rPr lang="en-US" sz="2200" dirty="0" err="1"/>
              <a:t>Coimisnéir</a:t>
            </a:r>
            <a:r>
              <a:rPr lang="en-US" sz="2200" dirty="0"/>
              <a:t> </a:t>
            </a:r>
            <a:r>
              <a:rPr lang="en-US" sz="2200" dirty="0" err="1"/>
              <a:t>Teanga</a:t>
            </a:r>
            <a:r>
              <a:rPr lang="en-US" sz="2200" dirty="0"/>
              <a:t>:</a:t>
            </a:r>
          </a:p>
          <a:p>
            <a:pPr marL="400050" lvl="1" indent="0" fontAlgn="auto">
              <a:spcAft>
                <a:spcPts val="0"/>
              </a:spcAft>
              <a:buNone/>
              <a:defRPr/>
            </a:pPr>
            <a:r>
              <a:rPr lang="en-US" sz="2200" dirty="0"/>
              <a:t>s.21 (a) - ‘to monitor compliance by public bodies with the provisions of this Act’ – </a:t>
            </a:r>
          </a:p>
          <a:p>
            <a:pPr marL="400050" lvl="1" indent="0" fontAlgn="auto">
              <a:spcAft>
                <a:spcPts val="0"/>
              </a:spcAft>
              <a:buNone/>
              <a:defRPr/>
            </a:pPr>
            <a:r>
              <a:rPr lang="en-US" sz="2200" dirty="0"/>
              <a:t>s.21 (b) – ‘‘to take all necessary measures within his or her authority to ensure compliance by public bodies with the provisions of this Act’</a:t>
            </a:r>
          </a:p>
          <a:p>
            <a:pPr marL="400050" lvl="1" indent="0" fontAlgn="auto">
              <a:spcAft>
                <a:spcPts val="0"/>
              </a:spcAft>
              <a:buNone/>
              <a:defRPr/>
            </a:pPr>
            <a:r>
              <a:rPr lang="en-US" sz="2200" dirty="0"/>
              <a:t>s.21 (c) - ‘to carry out investigations, whether on his or her own initiative, on request by the Minister or pursuant to a complaint made to him or her by any person, into any failure by a public body to comply with the provisions of this Act that he or she or, as appropriate, the Minister, considers may have occurred.’</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78973149"/>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rmAutofit/>
          </a:bodyPr>
          <a:lstStyle/>
          <a:p>
            <a:pPr marL="0" indent="0" fontAlgn="auto">
              <a:spcAft>
                <a:spcPts val="0"/>
              </a:spcAft>
              <a:buNone/>
              <a:defRPr/>
            </a:pPr>
            <a:r>
              <a:rPr lang="en-US" sz="2400" b="1" dirty="0"/>
              <a:t>FAQ 38. cont. </a:t>
            </a:r>
          </a:p>
          <a:p>
            <a:pPr marL="0" indent="0" fontAlgn="auto">
              <a:spcAft>
                <a:spcPts val="0"/>
              </a:spcAft>
              <a:buNone/>
              <a:defRPr/>
            </a:pPr>
            <a:endParaRPr lang="en-US" sz="2400" b="1" dirty="0"/>
          </a:p>
          <a:p>
            <a:pPr marR="435610" algn="just">
              <a:lnSpc>
                <a:spcPct val="107000"/>
              </a:lnSpc>
              <a:spcAft>
                <a:spcPts val="800"/>
              </a:spcAft>
            </a:pPr>
            <a:r>
              <a:rPr lang="en-IE" sz="2400" dirty="0">
                <a:effectLst/>
                <a:ea typeface="Calibri" panose="020F0502020204030204" pitchFamily="34" charset="0"/>
                <a:cs typeface="Arial" panose="020B0604020202020204" pitchFamily="34" charset="0"/>
              </a:rPr>
              <a:t>Section 26. (5) prescribes:</a:t>
            </a:r>
            <a:endParaRPr lang="en-IE" sz="2400" dirty="0">
              <a:effectLst/>
              <a:ea typeface="Times New Roman" panose="02020603050405020304" pitchFamily="18" charset="0"/>
              <a:cs typeface="Times New Roman" panose="02020603050405020304" pitchFamily="18" charset="0"/>
            </a:endParaRPr>
          </a:p>
          <a:p>
            <a:pPr marR="435610" algn="just">
              <a:lnSpc>
                <a:spcPct val="107000"/>
              </a:lnSpc>
              <a:spcAft>
                <a:spcPts val="800"/>
              </a:spcAft>
            </a:pPr>
            <a:r>
              <a:rPr lang="en-IE" sz="2400" i="1" dirty="0">
                <a:effectLst/>
                <a:ea typeface="Calibri" panose="020F0502020204030204" pitchFamily="34" charset="0"/>
                <a:cs typeface="Arial" panose="020B0604020202020204" pitchFamily="34" charset="0"/>
              </a:rPr>
              <a:t>If, within a reasonable time after a report containing recommendations is submitted to a public body under subsection (2), any recommendations contained in the report have not, in the opinion of the Commissioner, been implemented by that body, the Commissioner may, after considering any responses made to him or her by the public body in respect of those recommendations, make a report thereon to each House of the Oireachtas.</a:t>
            </a:r>
            <a:endParaRPr lang="en-IE" sz="24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b="1"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696929937"/>
      </p:ext>
    </p:extLst>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rmAutofit/>
          </a:bodyPr>
          <a:lstStyle/>
          <a:p>
            <a:pPr marL="0" indent="0" algn="ctr" fontAlgn="auto">
              <a:spcAft>
                <a:spcPts val="0"/>
              </a:spcAft>
              <a:buNone/>
              <a:defRPr/>
            </a:pPr>
            <a:r>
              <a:rPr lang="en-US" sz="4800" b="1" dirty="0"/>
              <a:t>Go </a:t>
            </a:r>
            <a:r>
              <a:rPr lang="en-US" sz="4800" b="1" dirty="0" err="1"/>
              <a:t>raibh</a:t>
            </a:r>
            <a:r>
              <a:rPr lang="en-US" sz="4800" b="1" dirty="0"/>
              <a:t> </a:t>
            </a:r>
            <a:r>
              <a:rPr lang="en-US" sz="4800" b="1" dirty="0" err="1"/>
              <a:t>míle</a:t>
            </a:r>
            <a:r>
              <a:rPr lang="en-US" sz="4800" b="1" dirty="0"/>
              <a:t> </a:t>
            </a:r>
            <a:r>
              <a:rPr lang="en-US" sz="4800" b="1" dirty="0" err="1"/>
              <a:t>maith</a:t>
            </a:r>
            <a:r>
              <a:rPr lang="en-US" sz="4800" b="1" dirty="0"/>
              <a:t> </a:t>
            </a:r>
            <a:r>
              <a:rPr lang="en-US" sz="4800" b="1" dirty="0" err="1"/>
              <a:t>agaibh</a:t>
            </a:r>
            <a:endParaRPr lang="en-US" sz="4800" b="1" dirty="0"/>
          </a:p>
          <a:p>
            <a:pPr marL="0" indent="0" algn="ctr" fontAlgn="auto">
              <a:spcAft>
                <a:spcPts val="0"/>
              </a:spcAft>
              <a:buNone/>
              <a:defRPr/>
            </a:pPr>
            <a:r>
              <a:rPr lang="en-US" sz="4800" b="1" dirty="0"/>
              <a:t>Questions please?</a:t>
            </a:r>
          </a:p>
          <a:p>
            <a:pPr marL="0" indent="0" algn="ctr" fontAlgn="auto">
              <a:spcAft>
                <a:spcPts val="0"/>
              </a:spcAft>
              <a:buNone/>
              <a:defRPr/>
            </a:pPr>
            <a:r>
              <a:rPr lang="en-US" sz="4800" b="1" dirty="0">
                <a:hlinkClick r:id="rId3"/>
              </a:rPr>
              <a:t>eolas@coimisineir.ie</a:t>
            </a:r>
            <a:r>
              <a:rPr lang="en-US" sz="4800" b="1" dirty="0"/>
              <a:t> </a:t>
            </a:r>
          </a:p>
          <a:p>
            <a:pPr marL="0" indent="0" algn="ctr" fontAlgn="auto">
              <a:spcAft>
                <a:spcPts val="0"/>
              </a:spcAft>
              <a:buNone/>
              <a:defRPr/>
            </a:pPr>
            <a:endParaRPr lang="en-US" sz="4800" b="1" dirty="0"/>
          </a:p>
          <a:p>
            <a:pPr marL="0" indent="0" algn="ctr" fontAlgn="auto">
              <a:spcAft>
                <a:spcPts val="0"/>
              </a:spcAft>
              <a:buNone/>
              <a:defRPr/>
            </a:pPr>
            <a:endParaRPr lang="en-US" sz="2000" b="1" dirty="0"/>
          </a:p>
          <a:p>
            <a:pPr marL="0" indent="0" algn="ctr" fontAlgn="auto">
              <a:spcAft>
                <a:spcPts val="0"/>
              </a:spcAft>
              <a:buNone/>
              <a:defRPr/>
            </a:pPr>
            <a:endParaRPr lang="en-US" sz="2000" b="1" dirty="0"/>
          </a:p>
          <a:p>
            <a:pPr marL="0" indent="0" algn="ctr" fontAlgn="auto">
              <a:spcAft>
                <a:spcPts val="0"/>
              </a:spcAft>
              <a:buNone/>
              <a:defRPr/>
            </a:pPr>
            <a:r>
              <a:rPr lang="en-US" sz="2000" b="1" dirty="0"/>
              <a:t>An </a:t>
            </a:r>
            <a:r>
              <a:rPr lang="en-US" sz="2000" b="1" dirty="0" err="1"/>
              <a:t>Spidéal</a:t>
            </a:r>
            <a:r>
              <a:rPr lang="en-US" sz="2000" b="1" dirty="0"/>
              <a:t>, Co </a:t>
            </a:r>
            <a:r>
              <a:rPr lang="en-US" sz="2000" b="1" dirty="0" err="1"/>
              <a:t>na</a:t>
            </a:r>
            <a:r>
              <a:rPr lang="en-US" sz="2000" b="1" dirty="0"/>
              <a:t> </a:t>
            </a:r>
            <a:r>
              <a:rPr lang="en-US" sz="2000" b="1" dirty="0" err="1"/>
              <a:t>Gaillimhe</a:t>
            </a:r>
            <a:r>
              <a:rPr lang="en-US" sz="2000" b="1" dirty="0"/>
              <a:t>. H91VK23 </a:t>
            </a: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pic>
        <p:nvPicPr>
          <p:cNvPr id="4" name="Picture 3">
            <a:extLst>
              <a:ext uri="{FF2B5EF4-FFF2-40B4-BE49-F238E27FC236}">
                <a16:creationId xmlns:a16="http://schemas.microsoft.com/office/drawing/2014/main" id="{C9043EE3-A89A-B784-449A-FC982916D7C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49769" y="3573531"/>
            <a:ext cx="3009942" cy="130703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02772306"/>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ideal 1">
            <a:extLst>
              <a:ext uri="{FF2B5EF4-FFF2-40B4-BE49-F238E27FC236}">
                <a16:creationId xmlns:a16="http://schemas.microsoft.com/office/drawing/2014/main" id="{B4D69983-4F0B-033A-C158-DF1CA032F0DF}"/>
              </a:ext>
            </a:extLst>
          </p:cNvPr>
          <p:cNvSpPr>
            <a:spLocks noGrp="1"/>
          </p:cNvSpPr>
          <p:nvPr>
            <p:ph type="title"/>
          </p:nvPr>
        </p:nvSpPr>
        <p:spPr/>
        <p:txBody>
          <a:bodyPr/>
          <a:lstStyle/>
          <a:p>
            <a:r>
              <a:rPr lang="en-US" sz="2400" dirty="0"/>
              <a:t>Official Languages (Amendment) Act 2021. Section 10A.</a:t>
            </a:r>
            <a:endParaRPr lang="en-IE" sz="2400" dirty="0"/>
          </a:p>
        </p:txBody>
      </p:sp>
      <p:graphicFrame>
        <p:nvGraphicFramePr>
          <p:cNvPr id="5" name="Coinneálaí ionaid inneachair 4">
            <a:extLst>
              <a:ext uri="{FF2B5EF4-FFF2-40B4-BE49-F238E27FC236}">
                <a16:creationId xmlns:a16="http://schemas.microsoft.com/office/drawing/2014/main" id="{41182157-4825-B384-A75A-B3E62A4ADC69}"/>
              </a:ext>
            </a:extLst>
          </p:cNvPr>
          <p:cNvGraphicFramePr>
            <a:graphicFrameLocks noGrp="1"/>
          </p:cNvGraphicFramePr>
          <p:nvPr>
            <p:ph idx="1"/>
            <p:extLst>
              <p:ext uri="{D42A27DB-BD31-4B8C-83A1-F6EECF244321}">
                <p14:modId xmlns:p14="http://schemas.microsoft.com/office/powerpoint/2010/main" val="2156539916"/>
              </p:ext>
            </p:extLst>
          </p:nvPr>
        </p:nvGraphicFramePr>
        <p:xfrm>
          <a:off x="874946" y="1178688"/>
          <a:ext cx="7780866" cy="5228463"/>
        </p:xfrm>
        <a:graphic>
          <a:graphicData uri="http://schemas.openxmlformats.org/drawingml/2006/table">
            <a:tbl>
              <a:tblPr firstRow="1" firstCol="1" bandRow="1">
                <a:tableStyleId>{5C22544A-7EE6-4342-B048-85BDC9FD1C3A}</a:tableStyleId>
              </a:tblPr>
              <a:tblGrid>
                <a:gridCol w="7780866">
                  <a:extLst>
                    <a:ext uri="{9D8B030D-6E8A-4147-A177-3AD203B41FA5}">
                      <a16:colId xmlns:a16="http://schemas.microsoft.com/office/drawing/2014/main" val="2351600912"/>
                    </a:ext>
                  </a:extLst>
                </a:gridCol>
              </a:tblGrid>
              <a:tr h="5154079">
                <a:tc>
                  <a:txBody>
                    <a:bodyPr/>
                    <a:lstStyle/>
                    <a:p>
                      <a:pPr>
                        <a:lnSpc>
                          <a:spcPct val="107000"/>
                        </a:lnSpc>
                        <a:spcAft>
                          <a:spcPts val="800"/>
                        </a:spcAft>
                      </a:pPr>
                      <a:endParaRPr lang="en-IE" sz="1100" dirty="0">
                        <a:effectLst/>
                      </a:endParaRPr>
                    </a:p>
                    <a:p>
                      <a:pPr>
                        <a:lnSpc>
                          <a:spcPct val="107000"/>
                        </a:lnSpc>
                        <a:spcAft>
                          <a:spcPts val="800"/>
                        </a:spcAft>
                      </a:pPr>
                      <a:r>
                        <a:rPr lang="en-IE" sz="2800" b="0" dirty="0">
                          <a:solidFill>
                            <a:schemeClr val="tx1"/>
                          </a:solidFill>
                          <a:effectLst/>
                          <a:latin typeface="+mn-lt"/>
                          <a:cs typeface="Times New Roman" panose="02020603050405020304" pitchFamily="18" charset="0"/>
                        </a:rPr>
                        <a:t>Advertising by Public Bodies </a:t>
                      </a:r>
                    </a:p>
                    <a:p>
                      <a:pPr>
                        <a:lnSpc>
                          <a:spcPct val="107000"/>
                        </a:lnSpc>
                        <a:spcAft>
                          <a:spcPts val="800"/>
                        </a:spcAft>
                      </a:pPr>
                      <a:endParaRPr lang="en-IE" sz="1000" b="0" dirty="0">
                        <a:solidFill>
                          <a:schemeClr val="tx1"/>
                        </a:solidFill>
                        <a:effectLst/>
                        <a:latin typeface="+mn-lt"/>
                        <a:cs typeface="Times New Roman" panose="02020603050405020304" pitchFamily="18" charset="0"/>
                      </a:endParaRPr>
                    </a:p>
                    <a:p>
                      <a:pPr>
                        <a:lnSpc>
                          <a:spcPct val="107000"/>
                        </a:lnSpc>
                        <a:spcAft>
                          <a:spcPts val="800"/>
                        </a:spcAft>
                      </a:pPr>
                      <a:r>
                        <a:rPr lang="ga-IE" sz="2800" b="0" dirty="0">
                          <a:solidFill>
                            <a:schemeClr val="tx1"/>
                          </a:solidFill>
                          <a:effectLst/>
                          <a:latin typeface="+mn-lt"/>
                          <a:cs typeface="Times New Roman" panose="02020603050405020304" pitchFamily="18" charset="0"/>
                        </a:rPr>
                        <a:t>(1) A </a:t>
                      </a:r>
                      <a:r>
                        <a:rPr lang="ga-IE" sz="2800" b="0" dirty="0" err="1">
                          <a:solidFill>
                            <a:schemeClr val="tx1"/>
                          </a:solidFill>
                          <a:effectLst/>
                          <a:latin typeface="+mn-lt"/>
                          <a:cs typeface="Times New Roman" panose="02020603050405020304" pitchFamily="18" charset="0"/>
                        </a:rPr>
                        <a:t>public</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body</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shall</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ensure</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that</a:t>
                      </a:r>
                      <a:r>
                        <a:rPr lang="ga-IE" sz="2800" b="0" dirty="0">
                          <a:solidFill>
                            <a:schemeClr val="tx1"/>
                          </a:solidFill>
                          <a:effectLst/>
                          <a:latin typeface="+mn-lt"/>
                          <a:cs typeface="Times New Roman" panose="02020603050405020304" pitchFamily="18" charset="0"/>
                        </a:rPr>
                        <a:t>—  </a:t>
                      </a:r>
                      <a:endParaRPr lang="en-IE" sz="2800" b="0" dirty="0">
                        <a:solidFill>
                          <a:schemeClr val="tx1"/>
                        </a:solidFill>
                        <a:effectLst/>
                        <a:latin typeface="+mn-lt"/>
                        <a:cs typeface="Times New Roman" panose="02020603050405020304" pitchFamily="18" charset="0"/>
                      </a:endParaRPr>
                    </a:p>
                    <a:p>
                      <a:pPr marL="888365" indent="-514350">
                        <a:lnSpc>
                          <a:spcPct val="107000"/>
                        </a:lnSpc>
                        <a:spcAft>
                          <a:spcPts val="800"/>
                        </a:spcAft>
                        <a:buAutoNum type="alphaLcParenBoth"/>
                      </a:pPr>
                      <a:r>
                        <a:rPr lang="ga-IE" sz="2800" b="0" dirty="0">
                          <a:solidFill>
                            <a:schemeClr val="tx1"/>
                          </a:solidFill>
                          <a:effectLst/>
                          <a:latin typeface="+mn-lt"/>
                          <a:cs typeface="Times New Roman" panose="02020603050405020304" pitchFamily="18" charset="0"/>
                        </a:rPr>
                        <a:t>at </a:t>
                      </a:r>
                      <a:r>
                        <a:rPr lang="ga-IE" sz="2800" b="0" dirty="0" err="1">
                          <a:solidFill>
                            <a:schemeClr val="tx1"/>
                          </a:solidFill>
                          <a:effectLst/>
                          <a:latin typeface="+mn-lt"/>
                          <a:cs typeface="Times New Roman" panose="02020603050405020304" pitchFamily="18" charset="0"/>
                        </a:rPr>
                        <a:t>least</a:t>
                      </a:r>
                      <a:r>
                        <a:rPr lang="ga-IE" sz="2800" b="0" dirty="0">
                          <a:solidFill>
                            <a:schemeClr val="tx1"/>
                          </a:solidFill>
                          <a:effectLst/>
                          <a:latin typeface="+mn-lt"/>
                          <a:cs typeface="Times New Roman" panose="02020603050405020304" pitchFamily="18" charset="0"/>
                        </a:rPr>
                        <a:t> 20 </a:t>
                      </a:r>
                      <a:r>
                        <a:rPr lang="ga-IE" sz="2800" b="0" dirty="0" err="1">
                          <a:solidFill>
                            <a:schemeClr val="tx1"/>
                          </a:solidFill>
                          <a:effectLst/>
                          <a:latin typeface="+mn-lt"/>
                          <a:cs typeface="Times New Roman" panose="02020603050405020304" pitchFamily="18" charset="0"/>
                        </a:rPr>
                        <a:t>per</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cent</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of</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any</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advertising</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placed</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by</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the</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body</a:t>
                      </a:r>
                      <a:r>
                        <a:rPr lang="ga-IE" sz="2800" b="0" dirty="0">
                          <a:solidFill>
                            <a:schemeClr val="tx1"/>
                          </a:solidFill>
                          <a:effectLst/>
                          <a:latin typeface="+mn-lt"/>
                          <a:cs typeface="Times New Roman" panose="02020603050405020304" pitchFamily="18" charset="0"/>
                        </a:rPr>
                        <a:t> in </a:t>
                      </a:r>
                      <a:r>
                        <a:rPr lang="ga-IE" sz="2800" b="0" dirty="0" err="1">
                          <a:solidFill>
                            <a:schemeClr val="tx1"/>
                          </a:solidFill>
                          <a:effectLst/>
                          <a:latin typeface="+mn-lt"/>
                          <a:cs typeface="Times New Roman" panose="02020603050405020304" pitchFamily="18" charset="0"/>
                        </a:rPr>
                        <a:t>any</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year</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shall</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be</a:t>
                      </a:r>
                      <a:r>
                        <a:rPr lang="ga-IE" sz="2800" b="0" dirty="0">
                          <a:solidFill>
                            <a:schemeClr val="tx1"/>
                          </a:solidFill>
                          <a:effectLst/>
                          <a:latin typeface="+mn-lt"/>
                          <a:cs typeface="Times New Roman" panose="02020603050405020304" pitchFamily="18" charset="0"/>
                        </a:rPr>
                        <a:t> in </a:t>
                      </a:r>
                      <a:r>
                        <a:rPr lang="ga-IE" sz="2800" b="0" dirty="0" err="1">
                          <a:solidFill>
                            <a:schemeClr val="tx1"/>
                          </a:solidFill>
                          <a:effectLst/>
                          <a:latin typeface="+mn-lt"/>
                          <a:cs typeface="Times New Roman" panose="02020603050405020304" pitchFamily="18" charset="0"/>
                        </a:rPr>
                        <a:t>the</a:t>
                      </a:r>
                      <a:r>
                        <a:rPr lang="ga-IE" sz="2800" b="0" dirty="0">
                          <a:solidFill>
                            <a:schemeClr val="tx1"/>
                          </a:solidFill>
                          <a:effectLst/>
                          <a:latin typeface="+mn-lt"/>
                          <a:cs typeface="Times New Roman" panose="02020603050405020304" pitchFamily="18" charset="0"/>
                        </a:rPr>
                        <a:t> Irish </a:t>
                      </a:r>
                      <a:r>
                        <a:rPr lang="ga-IE" sz="2800" b="0" dirty="0" err="1">
                          <a:solidFill>
                            <a:schemeClr val="tx1"/>
                          </a:solidFill>
                          <a:effectLst/>
                          <a:latin typeface="+mn-lt"/>
                          <a:cs typeface="Times New Roman" panose="02020603050405020304" pitchFamily="18" charset="0"/>
                        </a:rPr>
                        <a:t>language</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and</a:t>
                      </a:r>
                      <a:r>
                        <a:rPr lang="ga-IE" sz="2800" b="0" dirty="0">
                          <a:solidFill>
                            <a:schemeClr val="tx1"/>
                          </a:solidFill>
                          <a:effectLst/>
                          <a:latin typeface="+mn-lt"/>
                          <a:cs typeface="Times New Roman" panose="02020603050405020304" pitchFamily="18" charset="0"/>
                        </a:rPr>
                        <a:t> </a:t>
                      </a:r>
                      <a:endParaRPr lang="en-US" sz="2800" b="0" dirty="0">
                        <a:solidFill>
                          <a:schemeClr val="tx1"/>
                        </a:solidFill>
                        <a:effectLst/>
                        <a:latin typeface="+mn-lt"/>
                        <a:cs typeface="Times New Roman" panose="02020603050405020304" pitchFamily="18" charset="0"/>
                      </a:endParaRPr>
                    </a:p>
                    <a:p>
                      <a:pPr marL="374015">
                        <a:lnSpc>
                          <a:spcPct val="107000"/>
                        </a:lnSpc>
                        <a:spcAft>
                          <a:spcPts val="800"/>
                        </a:spcAft>
                      </a:pPr>
                      <a:r>
                        <a:rPr lang="ga-IE" sz="2800" b="0" dirty="0">
                          <a:solidFill>
                            <a:schemeClr val="tx1"/>
                          </a:solidFill>
                          <a:effectLst/>
                          <a:latin typeface="+mn-lt"/>
                          <a:cs typeface="Times New Roman" panose="02020603050405020304" pitchFamily="18" charset="0"/>
                        </a:rPr>
                        <a:t>(b) at </a:t>
                      </a:r>
                      <a:r>
                        <a:rPr lang="ga-IE" sz="2800" b="0" dirty="0" err="1">
                          <a:solidFill>
                            <a:schemeClr val="tx1"/>
                          </a:solidFill>
                          <a:effectLst/>
                          <a:latin typeface="+mn-lt"/>
                          <a:cs typeface="Times New Roman" panose="02020603050405020304" pitchFamily="18" charset="0"/>
                        </a:rPr>
                        <a:t>least</a:t>
                      </a:r>
                      <a:r>
                        <a:rPr lang="ga-IE" sz="2800" b="0" dirty="0">
                          <a:solidFill>
                            <a:schemeClr val="tx1"/>
                          </a:solidFill>
                          <a:effectLst/>
                          <a:latin typeface="+mn-lt"/>
                          <a:cs typeface="Times New Roman" panose="02020603050405020304" pitchFamily="18" charset="0"/>
                        </a:rPr>
                        <a:t> 5 </a:t>
                      </a:r>
                      <a:r>
                        <a:rPr lang="ga-IE" sz="2800" b="0" dirty="0" err="1">
                          <a:solidFill>
                            <a:schemeClr val="tx1"/>
                          </a:solidFill>
                          <a:effectLst/>
                          <a:latin typeface="+mn-lt"/>
                          <a:cs typeface="Times New Roman" panose="02020603050405020304" pitchFamily="18" charset="0"/>
                        </a:rPr>
                        <a:t>per</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cent</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of</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any</a:t>
                      </a:r>
                      <a:r>
                        <a:rPr lang="ga-IE" sz="2800" b="0" dirty="0">
                          <a:solidFill>
                            <a:schemeClr val="tx1"/>
                          </a:solidFill>
                          <a:effectLst/>
                          <a:latin typeface="+mn-lt"/>
                          <a:cs typeface="Times New Roman" panose="02020603050405020304" pitchFamily="18" charset="0"/>
                        </a:rPr>
                        <a:t> </a:t>
                      </a:r>
                      <a:r>
                        <a:rPr lang="en-US" sz="2800" b="0" dirty="0">
                          <a:solidFill>
                            <a:schemeClr val="tx1"/>
                          </a:solidFill>
                          <a:effectLst/>
                          <a:latin typeface="+mn-lt"/>
                          <a:cs typeface="Times New Roman" panose="02020603050405020304" pitchFamily="18" charset="0"/>
                        </a:rPr>
                        <a:t>monies spent on </a:t>
                      </a:r>
                      <a:r>
                        <a:rPr lang="ga-IE" sz="2800" b="0" dirty="0" err="1">
                          <a:solidFill>
                            <a:schemeClr val="tx1"/>
                          </a:solidFill>
                          <a:effectLst/>
                          <a:latin typeface="+mn-lt"/>
                          <a:cs typeface="Times New Roman" panose="02020603050405020304" pitchFamily="18" charset="0"/>
                        </a:rPr>
                        <a:t>advertising</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by</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the</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body</a:t>
                      </a:r>
                      <a:r>
                        <a:rPr lang="ga-IE" sz="2800" b="0" dirty="0">
                          <a:solidFill>
                            <a:schemeClr val="tx1"/>
                          </a:solidFill>
                          <a:effectLst/>
                          <a:latin typeface="+mn-lt"/>
                          <a:cs typeface="Times New Roman" panose="02020603050405020304" pitchFamily="18" charset="0"/>
                        </a:rPr>
                        <a:t> in </a:t>
                      </a:r>
                      <a:r>
                        <a:rPr lang="ga-IE" sz="2800" b="0" dirty="0" err="1">
                          <a:solidFill>
                            <a:schemeClr val="tx1"/>
                          </a:solidFill>
                          <a:effectLst/>
                          <a:latin typeface="+mn-lt"/>
                          <a:cs typeface="Times New Roman" panose="02020603050405020304" pitchFamily="18" charset="0"/>
                        </a:rPr>
                        <a:t>any</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year</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shall</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be</a:t>
                      </a:r>
                      <a:r>
                        <a:rPr lang="ga-IE" sz="2800" b="0" dirty="0">
                          <a:solidFill>
                            <a:schemeClr val="tx1"/>
                          </a:solidFill>
                          <a:effectLst/>
                          <a:latin typeface="+mn-lt"/>
                          <a:cs typeface="Times New Roman" panose="02020603050405020304" pitchFamily="18" charset="0"/>
                        </a:rPr>
                        <a:t> in </a:t>
                      </a:r>
                      <a:r>
                        <a:rPr lang="ga-IE" sz="2800" b="0" dirty="0" err="1">
                          <a:solidFill>
                            <a:schemeClr val="tx1"/>
                          </a:solidFill>
                          <a:effectLst/>
                          <a:latin typeface="+mn-lt"/>
                          <a:cs typeface="Times New Roman" panose="02020603050405020304" pitchFamily="18" charset="0"/>
                        </a:rPr>
                        <a:t>the</a:t>
                      </a:r>
                      <a:r>
                        <a:rPr lang="ga-IE" sz="2800" b="0" dirty="0">
                          <a:solidFill>
                            <a:schemeClr val="tx1"/>
                          </a:solidFill>
                          <a:effectLst/>
                          <a:latin typeface="+mn-lt"/>
                          <a:cs typeface="Times New Roman" panose="02020603050405020304" pitchFamily="18" charset="0"/>
                        </a:rPr>
                        <a:t> Irish </a:t>
                      </a:r>
                      <a:r>
                        <a:rPr lang="ga-IE" sz="2800" b="0" dirty="0" err="1">
                          <a:solidFill>
                            <a:schemeClr val="tx1"/>
                          </a:solidFill>
                          <a:effectLst/>
                          <a:latin typeface="+mn-lt"/>
                          <a:cs typeface="Times New Roman" panose="02020603050405020304" pitchFamily="18" charset="0"/>
                        </a:rPr>
                        <a:t>language</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through</a:t>
                      </a:r>
                      <a:r>
                        <a:rPr lang="ga-IE" sz="2800" b="0" dirty="0">
                          <a:solidFill>
                            <a:schemeClr val="tx1"/>
                          </a:solidFill>
                          <a:effectLst/>
                          <a:latin typeface="+mn-lt"/>
                          <a:cs typeface="Times New Roman" panose="02020603050405020304" pitchFamily="18" charset="0"/>
                        </a:rPr>
                        <a:t> Irish </a:t>
                      </a:r>
                      <a:r>
                        <a:rPr lang="ga-IE" sz="2800" b="0" dirty="0" err="1">
                          <a:solidFill>
                            <a:schemeClr val="tx1"/>
                          </a:solidFill>
                          <a:effectLst/>
                          <a:latin typeface="+mn-lt"/>
                          <a:cs typeface="Times New Roman" panose="02020603050405020304" pitchFamily="18" charset="0"/>
                        </a:rPr>
                        <a:t>language</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media</a:t>
                      </a:r>
                      <a:r>
                        <a:rPr lang="ga-IE" sz="2800" b="0" dirty="0">
                          <a:solidFill>
                            <a:schemeClr val="tx1"/>
                          </a:solidFill>
                          <a:effectLst/>
                          <a:latin typeface="+mn-lt"/>
                          <a:cs typeface="Times New Roman" panose="02020603050405020304" pitchFamily="18" charset="0"/>
                        </a:rPr>
                        <a:t>.</a:t>
                      </a:r>
                      <a:r>
                        <a:rPr lang="ga-IE" sz="2000" dirty="0">
                          <a:effectLst/>
                          <a:latin typeface="Times New Roman" panose="02020603050405020304" pitchFamily="18" charset="0"/>
                          <a:cs typeface="Times New Roman" panose="02020603050405020304" pitchFamily="18" charset="0"/>
                        </a:rPr>
                        <a:t> </a:t>
                      </a:r>
                      <a:endParaRPr lang="en-IE" sz="2000" dirty="0">
                        <a:effectLst/>
                        <a:latin typeface="Times New Roman" panose="02020603050405020304" pitchFamily="18" charset="0"/>
                        <a:cs typeface="Times New Roman" panose="02020603050405020304" pitchFamily="18" charset="0"/>
                      </a:endParaRPr>
                    </a:p>
                    <a:p>
                      <a:pPr>
                        <a:lnSpc>
                          <a:spcPct val="107000"/>
                        </a:lnSpc>
                        <a:spcAft>
                          <a:spcPts val="800"/>
                        </a:spcAft>
                      </a:pPr>
                      <a:endParaRPr lang="en-IE" sz="1100" dirty="0">
                        <a:effectLst/>
                        <a:latin typeface="Times New Roman" panose="02020603050405020304" pitchFamily="18" charset="0"/>
                        <a:cs typeface="Times New Roman" panose="02020603050405020304" pitchFamily="18" charset="0"/>
                      </a:endParaRPr>
                    </a:p>
                  </a:txBody>
                  <a:tcPr marL="66817" marR="66817" marT="0" marB="0">
                    <a:solidFill>
                      <a:schemeClr val="accent1">
                        <a:lumMod val="40000"/>
                        <a:lumOff val="60000"/>
                      </a:schemeClr>
                    </a:solidFill>
                  </a:tcPr>
                </a:tc>
                <a:extLst>
                  <a:ext uri="{0D108BD9-81ED-4DB2-BD59-A6C34878D82A}">
                    <a16:rowId xmlns:a16="http://schemas.microsoft.com/office/drawing/2014/main" val="3919340806"/>
                  </a:ext>
                </a:extLst>
              </a:tr>
            </a:tbl>
          </a:graphicData>
        </a:graphic>
      </p:graphicFrame>
      <p:sp>
        <p:nvSpPr>
          <p:cNvPr id="4" name="Coinneálaí ionaid uimhir sleamhnáin 3">
            <a:extLst>
              <a:ext uri="{FF2B5EF4-FFF2-40B4-BE49-F238E27FC236}">
                <a16:creationId xmlns:a16="http://schemas.microsoft.com/office/drawing/2014/main" id="{759BE4CD-87C0-4C01-FF83-BD588A015A0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100915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inneálaí ionaid inneachair 4">
            <a:extLst>
              <a:ext uri="{FF2B5EF4-FFF2-40B4-BE49-F238E27FC236}">
                <a16:creationId xmlns:a16="http://schemas.microsoft.com/office/drawing/2014/main" id="{41182157-4825-B384-A75A-B3E62A4ADC69}"/>
              </a:ext>
            </a:extLst>
          </p:cNvPr>
          <p:cNvGraphicFramePr>
            <a:graphicFrameLocks noGrp="1"/>
          </p:cNvGraphicFramePr>
          <p:nvPr>
            <p:ph idx="1"/>
            <p:extLst>
              <p:ext uri="{D42A27DB-BD31-4B8C-83A1-F6EECF244321}">
                <p14:modId xmlns:p14="http://schemas.microsoft.com/office/powerpoint/2010/main" val="1918411744"/>
              </p:ext>
            </p:extLst>
          </p:nvPr>
        </p:nvGraphicFramePr>
        <p:xfrm>
          <a:off x="832910" y="350247"/>
          <a:ext cx="8102599" cy="5987088"/>
        </p:xfrm>
        <a:graphic>
          <a:graphicData uri="http://schemas.openxmlformats.org/drawingml/2006/table">
            <a:tbl>
              <a:tblPr firstRow="1" firstCol="1" bandRow="1">
                <a:tableStyleId>{5C22544A-7EE6-4342-B048-85BDC9FD1C3A}</a:tableStyleId>
              </a:tblPr>
              <a:tblGrid>
                <a:gridCol w="8102599">
                  <a:extLst>
                    <a:ext uri="{9D8B030D-6E8A-4147-A177-3AD203B41FA5}">
                      <a16:colId xmlns:a16="http://schemas.microsoft.com/office/drawing/2014/main" val="2351600912"/>
                    </a:ext>
                  </a:extLst>
                </a:gridCol>
              </a:tblGrid>
              <a:tr h="5987088">
                <a:tc>
                  <a:txBody>
                    <a:bodyPr/>
                    <a:lstStyle/>
                    <a:p>
                      <a:pPr>
                        <a:lnSpc>
                          <a:spcPct val="107000"/>
                        </a:lnSpc>
                        <a:spcAft>
                          <a:spcPts val="800"/>
                        </a:spcAft>
                      </a:pPr>
                      <a:endParaRPr lang="en-IE" sz="2500" dirty="0">
                        <a:solidFill>
                          <a:schemeClr val="tx1"/>
                        </a:solidFill>
                        <a:effectLst/>
                        <a:latin typeface="+mn-lt"/>
                      </a:endParaRPr>
                    </a:p>
                    <a:p>
                      <a:pPr>
                        <a:lnSpc>
                          <a:spcPct val="107000"/>
                        </a:lnSpc>
                        <a:spcAft>
                          <a:spcPts val="800"/>
                        </a:spcAft>
                      </a:pPr>
                      <a:r>
                        <a:rPr lang="ga-IE" sz="2500" b="0" dirty="0">
                          <a:solidFill>
                            <a:schemeClr val="tx1"/>
                          </a:solidFill>
                          <a:effectLst/>
                          <a:latin typeface="+mn-lt"/>
                          <a:cs typeface="Times New Roman" panose="02020603050405020304" pitchFamily="18" charset="0"/>
                        </a:rPr>
                        <a:t>(2) In this </a:t>
                      </a:r>
                      <a:r>
                        <a:rPr lang="ga-IE" sz="2500" b="0" dirty="0" err="1">
                          <a:solidFill>
                            <a:schemeClr val="tx1"/>
                          </a:solidFill>
                          <a:effectLst/>
                          <a:latin typeface="+mn-lt"/>
                          <a:cs typeface="Times New Roman" panose="02020603050405020304" pitchFamily="18" charset="0"/>
                        </a:rPr>
                        <a:t>section</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advertising</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means</a:t>
                      </a:r>
                      <a:r>
                        <a:rPr lang="ga-IE" sz="2500" b="0" dirty="0">
                          <a:solidFill>
                            <a:schemeClr val="tx1"/>
                          </a:solidFill>
                          <a:effectLst/>
                          <a:latin typeface="+mn-lt"/>
                          <a:cs typeface="Times New Roman" panose="02020603050405020304" pitchFamily="18" charset="0"/>
                        </a:rPr>
                        <a:t>— </a:t>
                      </a:r>
                      <a:endParaRPr lang="en-IE" sz="2500" b="0" dirty="0">
                        <a:solidFill>
                          <a:schemeClr val="tx1"/>
                        </a:solidFill>
                        <a:effectLst/>
                        <a:latin typeface="+mn-lt"/>
                        <a:cs typeface="Times New Roman" panose="02020603050405020304" pitchFamily="18" charset="0"/>
                      </a:endParaRPr>
                    </a:p>
                    <a:p>
                      <a:pPr marL="602615" indent="-228600">
                        <a:lnSpc>
                          <a:spcPct val="107000"/>
                        </a:lnSpc>
                        <a:spcAft>
                          <a:spcPts val="800"/>
                        </a:spcAft>
                        <a:buAutoNum type="alphaLcParenBoth"/>
                      </a:pPr>
                      <a:r>
                        <a:rPr lang="ga-IE" sz="2500" b="0" dirty="0" err="1">
                          <a:solidFill>
                            <a:schemeClr val="tx1"/>
                          </a:solidFill>
                          <a:effectLst/>
                          <a:latin typeface="+mn-lt"/>
                          <a:cs typeface="Times New Roman" panose="02020603050405020304" pitchFamily="18" charset="0"/>
                        </a:rPr>
                        <a:t>any</a:t>
                      </a:r>
                      <a:r>
                        <a:rPr lang="ga-IE" sz="2500" b="0" dirty="0">
                          <a:solidFill>
                            <a:schemeClr val="tx1"/>
                          </a:solidFill>
                          <a:effectLst/>
                          <a:latin typeface="+mn-lt"/>
                          <a:cs typeface="Times New Roman" panose="02020603050405020304" pitchFamily="18" charset="0"/>
                        </a:rPr>
                        <a:t> form </a:t>
                      </a:r>
                      <a:r>
                        <a:rPr lang="ga-IE" sz="2500" b="0" dirty="0" err="1">
                          <a:solidFill>
                            <a:schemeClr val="tx1"/>
                          </a:solidFill>
                          <a:effectLst/>
                          <a:latin typeface="+mn-lt"/>
                          <a:cs typeface="Times New Roman" panose="02020603050405020304" pitchFamily="18" charset="0"/>
                        </a:rPr>
                        <a:t>of</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commercial</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communication</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with</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the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aim</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or</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direct</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or</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indirect</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effect</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of</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promoting</a:t>
                      </a:r>
                      <a:r>
                        <a:rPr lang="ga-IE" sz="2500" b="0" dirty="0">
                          <a:solidFill>
                            <a:schemeClr val="tx1"/>
                          </a:solidFill>
                          <a:effectLst/>
                          <a:latin typeface="+mn-lt"/>
                          <a:cs typeface="Times New Roman" panose="02020603050405020304" pitchFamily="18" charset="0"/>
                        </a:rPr>
                        <a:t> a </a:t>
                      </a:r>
                      <a:r>
                        <a:rPr lang="ga-IE" sz="2500" b="0" dirty="0" err="1">
                          <a:solidFill>
                            <a:schemeClr val="tx1"/>
                          </a:solidFill>
                          <a:effectLst/>
                          <a:latin typeface="+mn-lt"/>
                          <a:cs typeface="Times New Roman" panose="02020603050405020304" pitchFamily="18" charset="0"/>
                        </a:rPr>
                        <a:t>product</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or</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service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of</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the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public</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body</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concerned</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and</a:t>
                      </a:r>
                      <a:r>
                        <a:rPr lang="ga-IE" sz="2500" b="0" dirty="0">
                          <a:solidFill>
                            <a:schemeClr val="tx1"/>
                          </a:solidFill>
                          <a:effectLst/>
                          <a:latin typeface="+mn-lt"/>
                          <a:cs typeface="Times New Roman" panose="02020603050405020304" pitchFamily="18" charset="0"/>
                        </a:rPr>
                        <a:t> </a:t>
                      </a:r>
                      <a:endParaRPr lang="en-US" sz="2500" b="0" dirty="0">
                        <a:solidFill>
                          <a:schemeClr val="tx1"/>
                        </a:solidFill>
                        <a:effectLst/>
                        <a:latin typeface="+mn-lt"/>
                        <a:cs typeface="Times New Roman" panose="02020603050405020304" pitchFamily="18" charset="0"/>
                      </a:endParaRPr>
                    </a:p>
                    <a:p>
                      <a:pPr marL="374015">
                        <a:lnSpc>
                          <a:spcPct val="107000"/>
                        </a:lnSpc>
                        <a:spcAft>
                          <a:spcPts val="800"/>
                        </a:spcAft>
                      </a:pPr>
                      <a:r>
                        <a:rPr lang="ga-IE" sz="2500" b="0" dirty="0">
                          <a:solidFill>
                            <a:schemeClr val="tx1"/>
                          </a:solidFill>
                          <a:effectLst/>
                          <a:latin typeface="+mn-lt"/>
                          <a:cs typeface="Times New Roman" panose="02020603050405020304" pitchFamily="18" charset="0"/>
                        </a:rPr>
                        <a:t>(b) </a:t>
                      </a:r>
                      <a:r>
                        <a:rPr lang="ga-IE" sz="2500" b="0" dirty="0" err="1">
                          <a:solidFill>
                            <a:schemeClr val="tx1"/>
                          </a:solidFill>
                          <a:effectLst/>
                          <a:latin typeface="+mn-lt"/>
                          <a:cs typeface="Times New Roman" panose="02020603050405020304" pitchFamily="18" charset="0"/>
                        </a:rPr>
                        <a:t>any</a:t>
                      </a:r>
                      <a:r>
                        <a:rPr lang="ga-IE" sz="2500" b="0" dirty="0">
                          <a:solidFill>
                            <a:schemeClr val="tx1"/>
                          </a:solidFill>
                          <a:effectLst/>
                          <a:latin typeface="+mn-lt"/>
                          <a:cs typeface="Times New Roman" panose="02020603050405020304" pitchFamily="18" charset="0"/>
                        </a:rPr>
                        <a:t> form </a:t>
                      </a:r>
                      <a:r>
                        <a:rPr lang="ga-IE" sz="2500" b="0" dirty="0" err="1">
                          <a:solidFill>
                            <a:schemeClr val="tx1"/>
                          </a:solidFill>
                          <a:effectLst/>
                          <a:latin typeface="+mn-lt"/>
                          <a:cs typeface="Times New Roman" panose="02020603050405020304" pitchFamily="18" charset="0"/>
                        </a:rPr>
                        <a:t>of</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communication</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to</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the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public</a:t>
                      </a:r>
                      <a:r>
                        <a:rPr lang="ga-IE" sz="2500" b="0" dirty="0">
                          <a:solidFill>
                            <a:schemeClr val="tx1"/>
                          </a:solidFill>
                          <a:effectLst/>
                          <a:latin typeface="+mn-lt"/>
                          <a:cs typeface="Times New Roman" panose="02020603050405020304" pitchFamily="18" charset="0"/>
                        </a:rPr>
                        <a:t>, in </a:t>
                      </a:r>
                      <a:r>
                        <a:rPr lang="ga-IE" sz="2500" b="0" dirty="0" err="1">
                          <a:solidFill>
                            <a:schemeClr val="tx1"/>
                          </a:solidFill>
                          <a:effectLst/>
                          <a:latin typeface="+mn-lt"/>
                          <a:cs typeface="Times New Roman" panose="02020603050405020304" pitchFamily="18" charset="0"/>
                        </a:rPr>
                        <a:t>respect</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of</a:t>
                      </a:r>
                      <a:r>
                        <a:rPr lang="ga-IE" sz="2500" b="0" dirty="0">
                          <a:solidFill>
                            <a:schemeClr val="tx1"/>
                          </a:solidFill>
                          <a:effectLst/>
                          <a:latin typeface="+mn-lt"/>
                          <a:cs typeface="Times New Roman" panose="02020603050405020304" pitchFamily="18" charset="0"/>
                        </a:rPr>
                        <a:t>—</a:t>
                      </a:r>
                      <a:endParaRPr lang="en-IE" sz="2500" b="0" dirty="0">
                        <a:solidFill>
                          <a:schemeClr val="tx1"/>
                        </a:solidFill>
                        <a:effectLst/>
                        <a:latin typeface="+mn-lt"/>
                        <a:cs typeface="Times New Roman" panose="02020603050405020304" pitchFamily="18" charset="0"/>
                      </a:endParaRPr>
                    </a:p>
                    <a:p>
                      <a:pPr marL="734060" indent="0">
                        <a:lnSpc>
                          <a:spcPct val="107000"/>
                        </a:lnSpc>
                        <a:spcAft>
                          <a:spcPts val="800"/>
                        </a:spcAft>
                        <a:buNone/>
                      </a:pPr>
                      <a:r>
                        <a:rPr lang="en-US" sz="2500" b="0" dirty="0">
                          <a:solidFill>
                            <a:schemeClr val="tx1"/>
                          </a:solidFill>
                          <a:effectLst/>
                          <a:latin typeface="+mn-lt"/>
                          <a:cs typeface="Times New Roman" panose="02020603050405020304" pitchFamily="18" charset="0"/>
                        </a:rPr>
                        <a:t>(</a:t>
                      </a:r>
                      <a:r>
                        <a:rPr lang="en-US" sz="2500" b="0" dirty="0" err="1">
                          <a:solidFill>
                            <a:schemeClr val="tx1"/>
                          </a:solidFill>
                          <a:effectLst/>
                          <a:latin typeface="+mn-lt"/>
                          <a:cs typeface="Times New Roman" panose="02020603050405020304" pitchFamily="18" charset="0"/>
                        </a:rPr>
                        <a:t>i</a:t>
                      </a:r>
                      <a:r>
                        <a:rPr lang="en-US"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the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recruitment</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of</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staff</a:t>
                      </a:r>
                      <a:r>
                        <a:rPr lang="ga-IE" sz="2500" b="0" dirty="0">
                          <a:solidFill>
                            <a:schemeClr val="tx1"/>
                          </a:solidFill>
                          <a:effectLst/>
                          <a:latin typeface="+mn-lt"/>
                          <a:cs typeface="Times New Roman" panose="02020603050405020304" pitchFamily="18" charset="0"/>
                        </a:rPr>
                        <a:t>,</a:t>
                      </a:r>
                      <a:br>
                        <a:rPr lang="ga-IE" sz="2500" b="0" dirty="0">
                          <a:solidFill>
                            <a:schemeClr val="tx1"/>
                          </a:solidFill>
                          <a:effectLst/>
                          <a:latin typeface="+mn-lt"/>
                          <a:cs typeface="Times New Roman" panose="02020603050405020304" pitchFamily="18" charset="0"/>
                        </a:rPr>
                      </a:br>
                      <a:r>
                        <a:rPr lang="ga-IE" sz="2500" b="0" dirty="0">
                          <a:solidFill>
                            <a:schemeClr val="tx1"/>
                          </a:solidFill>
                          <a:effectLst/>
                          <a:latin typeface="+mn-lt"/>
                          <a:cs typeface="Times New Roman" panose="02020603050405020304" pitchFamily="18" charset="0"/>
                        </a:rPr>
                        <a:t>(</a:t>
                      </a:r>
                      <a:r>
                        <a:rPr lang="ga-IE" sz="2500" b="0" dirty="0" err="1">
                          <a:solidFill>
                            <a:schemeClr val="tx1"/>
                          </a:solidFill>
                          <a:effectLst/>
                          <a:latin typeface="+mn-lt"/>
                          <a:cs typeface="Times New Roman" panose="02020603050405020304" pitchFamily="18" charset="0"/>
                        </a:rPr>
                        <a:t>ii</a:t>
                      </a:r>
                      <a:r>
                        <a:rPr lang="ga-IE" sz="2500" b="0" dirty="0">
                          <a:solidFill>
                            <a:schemeClr val="tx1"/>
                          </a:solidFill>
                          <a:effectLst/>
                          <a:latin typeface="+mn-lt"/>
                          <a:cs typeface="Times New Roman" panose="02020603050405020304" pitchFamily="18" charset="0"/>
                        </a:rPr>
                        <a:t>) </a:t>
                      </a:r>
                      <a:r>
                        <a:rPr lang="en-US"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legislative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or</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policy</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initiatives</a:t>
                      </a:r>
                      <a:r>
                        <a:rPr lang="ga-IE" sz="2500" b="0" dirty="0">
                          <a:solidFill>
                            <a:schemeClr val="tx1"/>
                          </a:solidFill>
                          <a:effectLst/>
                          <a:latin typeface="+mn-lt"/>
                          <a:cs typeface="Times New Roman" panose="02020603050405020304" pitchFamily="18" charset="0"/>
                        </a:rPr>
                        <a:t>,</a:t>
                      </a:r>
                      <a:br>
                        <a:rPr lang="ga-IE" sz="2500" b="0" dirty="0">
                          <a:solidFill>
                            <a:schemeClr val="tx1"/>
                          </a:solidFill>
                          <a:effectLst/>
                          <a:latin typeface="+mn-lt"/>
                          <a:cs typeface="Times New Roman" panose="02020603050405020304" pitchFamily="18" charset="0"/>
                        </a:rPr>
                      </a:br>
                      <a:r>
                        <a:rPr lang="ga-IE" sz="2500" b="0" dirty="0">
                          <a:solidFill>
                            <a:schemeClr val="tx1"/>
                          </a:solidFill>
                          <a:effectLst/>
                          <a:latin typeface="+mn-lt"/>
                          <a:cs typeface="Times New Roman" panose="02020603050405020304" pitchFamily="18" charset="0"/>
                        </a:rPr>
                        <a:t>(</a:t>
                      </a:r>
                      <a:r>
                        <a:rPr lang="ga-IE" sz="2500" b="0" dirty="0" err="1">
                          <a:solidFill>
                            <a:schemeClr val="tx1"/>
                          </a:solidFill>
                          <a:effectLst/>
                          <a:latin typeface="+mn-lt"/>
                          <a:cs typeface="Times New Roman" panose="02020603050405020304" pitchFamily="18" charset="0"/>
                        </a:rPr>
                        <a:t>iii</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the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purchase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or</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sale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of</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land</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or</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assets</a:t>
                      </a:r>
                      <a:r>
                        <a:rPr lang="ga-IE" sz="2500" b="0" dirty="0">
                          <a:solidFill>
                            <a:schemeClr val="tx1"/>
                          </a:solidFill>
                          <a:effectLst/>
                          <a:latin typeface="+mn-lt"/>
                          <a:cs typeface="Times New Roman" panose="02020603050405020304" pitchFamily="18" charset="0"/>
                        </a:rPr>
                        <a:t>,</a:t>
                      </a:r>
                      <a:br>
                        <a:rPr lang="ga-IE" sz="2500" b="0" dirty="0">
                          <a:solidFill>
                            <a:schemeClr val="tx1"/>
                          </a:solidFill>
                          <a:effectLst/>
                          <a:latin typeface="+mn-lt"/>
                          <a:cs typeface="Times New Roman" panose="02020603050405020304" pitchFamily="18" charset="0"/>
                        </a:rPr>
                      </a:br>
                      <a:r>
                        <a:rPr lang="ga-IE" sz="2500" b="0" dirty="0">
                          <a:solidFill>
                            <a:schemeClr val="tx1"/>
                          </a:solidFill>
                          <a:effectLst/>
                          <a:latin typeface="+mn-lt"/>
                          <a:cs typeface="Times New Roman" panose="02020603050405020304" pitchFamily="18" charset="0"/>
                        </a:rPr>
                        <a:t>(</a:t>
                      </a:r>
                      <a:r>
                        <a:rPr lang="ga-IE" sz="2500" b="0" dirty="0" err="1">
                          <a:solidFill>
                            <a:schemeClr val="tx1"/>
                          </a:solidFill>
                          <a:effectLst/>
                          <a:latin typeface="+mn-lt"/>
                          <a:cs typeface="Times New Roman" panose="02020603050405020304" pitchFamily="18" charset="0"/>
                        </a:rPr>
                        <a:t>iv</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the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provision</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of</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services</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or</a:t>
                      </a:r>
                      <a:br>
                        <a:rPr lang="ga-IE" sz="2500" b="0" dirty="0">
                          <a:solidFill>
                            <a:schemeClr val="tx1"/>
                          </a:solidFill>
                          <a:effectLst/>
                          <a:latin typeface="+mn-lt"/>
                          <a:cs typeface="Times New Roman" panose="02020603050405020304" pitchFamily="18" charset="0"/>
                        </a:rPr>
                      </a:br>
                      <a:r>
                        <a:rPr lang="ga-IE" sz="2500" b="0" dirty="0">
                          <a:solidFill>
                            <a:schemeClr val="tx1"/>
                          </a:solidFill>
                          <a:effectLst/>
                          <a:latin typeface="+mn-lt"/>
                          <a:cs typeface="Times New Roman" panose="02020603050405020304" pitchFamily="18" charset="0"/>
                        </a:rPr>
                        <a:t>(v) </a:t>
                      </a:r>
                      <a:r>
                        <a:rPr lang="en-US"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public</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consultation</a:t>
                      </a:r>
                      <a:r>
                        <a:rPr lang="ga-IE" sz="2500" b="0" dirty="0">
                          <a:solidFill>
                            <a:schemeClr val="tx1"/>
                          </a:solidFill>
                          <a:effectLst/>
                          <a:latin typeface="+mn-lt"/>
                          <a:cs typeface="Times New Roman" panose="02020603050405020304" pitchFamily="18" charset="0"/>
                        </a:rPr>
                        <a:t>;</a:t>
                      </a:r>
                      <a:endParaRPr lang="en-US" sz="2500" b="0" dirty="0">
                        <a:solidFill>
                          <a:schemeClr val="tx1"/>
                        </a:solidFill>
                        <a:effectLst/>
                        <a:latin typeface="+mn-lt"/>
                        <a:cs typeface="Times New Roman" panose="02020603050405020304" pitchFamily="18" charset="0"/>
                      </a:endParaRPr>
                    </a:p>
                    <a:p>
                      <a:pPr marL="374015" indent="0">
                        <a:lnSpc>
                          <a:spcPct val="107000"/>
                        </a:lnSpc>
                        <a:spcAft>
                          <a:spcPts val="800"/>
                        </a:spcAft>
                        <a:buNone/>
                      </a:pPr>
                      <a:endParaRPr lang="en-IE" sz="1100" dirty="0">
                        <a:effectLst/>
                        <a:latin typeface="Times New Roman" panose="02020603050405020304" pitchFamily="18" charset="0"/>
                        <a:cs typeface="Times New Roman" panose="02020603050405020304" pitchFamily="18" charset="0"/>
                      </a:endParaRPr>
                    </a:p>
                  </a:txBody>
                  <a:tcPr marL="66817" marR="66817" marT="0" marB="0">
                    <a:solidFill>
                      <a:schemeClr val="accent1">
                        <a:lumMod val="40000"/>
                        <a:lumOff val="60000"/>
                      </a:schemeClr>
                    </a:solidFill>
                  </a:tcPr>
                </a:tc>
                <a:extLst>
                  <a:ext uri="{0D108BD9-81ED-4DB2-BD59-A6C34878D82A}">
                    <a16:rowId xmlns:a16="http://schemas.microsoft.com/office/drawing/2014/main" val="3919340806"/>
                  </a:ext>
                </a:extLst>
              </a:tr>
            </a:tbl>
          </a:graphicData>
        </a:graphic>
      </p:graphicFrame>
      <p:sp>
        <p:nvSpPr>
          <p:cNvPr id="4" name="Coinneálaí ionaid uimhir sleamhnáin 3">
            <a:extLst>
              <a:ext uri="{FF2B5EF4-FFF2-40B4-BE49-F238E27FC236}">
                <a16:creationId xmlns:a16="http://schemas.microsoft.com/office/drawing/2014/main" id="{759BE4CD-87C0-4C01-FF83-BD588A015A0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57970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inneálaí ionaid inneachair 4">
            <a:extLst>
              <a:ext uri="{FF2B5EF4-FFF2-40B4-BE49-F238E27FC236}">
                <a16:creationId xmlns:a16="http://schemas.microsoft.com/office/drawing/2014/main" id="{41182157-4825-B384-A75A-B3E62A4ADC69}"/>
              </a:ext>
            </a:extLst>
          </p:cNvPr>
          <p:cNvGraphicFramePr>
            <a:graphicFrameLocks noGrp="1"/>
          </p:cNvGraphicFramePr>
          <p:nvPr>
            <p:ph idx="1"/>
            <p:extLst>
              <p:ext uri="{D42A27DB-BD31-4B8C-83A1-F6EECF244321}">
                <p14:modId xmlns:p14="http://schemas.microsoft.com/office/powerpoint/2010/main" val="2208110299"/>
              </p:ext>
            </p:extLst>
          </p:nvPr>
        </p:nvGraphicFramePr>
        <p:xfrm>
          <a:off x="812801" y="1574292"/>
          <a:ext cx="8102599" cy="2245043"/>
        </p:xfrm>
        <a:graphic>
          <a:graphicData uri="http://schemas.openxmlformats.org/drawingml/2006/table">
            <a:tbl>
              <a:tblPr firstRow="1" firstCol="1" bandRow="1">
                <a:tableStyleId>{5C22544A-7EE6-4342-B048-85BDC9FD1C3A}</a:tableStyleId>
              </a:tblPr>
              <a:tblGrid>
                <a:gridCol w="8102599">
                  <a:extLst>
                    <a:ext uri="{9D8B030D-6E8A-4147-A177-3AD203B41FA5}">
                      <a16:colId xmlns:a16="http://schemas.microsoft.com/office/drawing/2014/main" val="2351600912"/>
                    </a:ext>
                  </a:extLst>
                </a:gridCol>
              </a:tblGrid>
              <a:tr h="2017320">
                <a:tc>
                  <a:txBody>
                    <a:bodyPr/>
                    <a:lstStyle/>
                    <a:p>
                      <a:pPr marL="734060" indent="0">
                        <a:lnSpc>
                          <a:spcPct val="150000"/>
                        </a:lnSpc>
                        <a:spcAft>
                          <a:spcPts val="800"/>
                        </a:spcAft>
                        <a:buNone/>
                      </a:pPr>
                      <a:endParaRPr lang="en-IE" sz="1000" b="0" dirty="0">
                        <a:effectLst/>
                        <a:latin typeface="Times New Roman" panose="02020603050405020304" pitchFamily="18" charset="0"/>
                        <a:cs typeface="Times New Roman" panose="02020603050405020304" pitchFamily="18" charset="0"/>
                      </a:endParaRPr>
                    </a:p>
                    <a:p>
                      <a:pPr algn="l">
                        <a:lnSpc>
                          <a:spcPct val="150000"/>
                        </a:lnSpc>
                        <a:spcAft>
                          <a:spcPts val="800"/>
                        </a:spcAft>
                      </a:pPr>
                      <a:r>
                        <a:rPr lang="ga-IE" sz="2400" b="0" dirty="0">
                          <a:solidFill>
                            <a:schemeClr val="tx1"/>
                          </a:solidFill>
                          <a:effectLst/>
                          <a:latin typeface="+mn-lt"/>
                          <a:cs typeface="Times New Roman" panose="02020603050405020304" pitchFamily="18" charset="0"/>
                        </a:rPr>
                        <a:t>“Irish </a:t>
                      </a:r>
                      <a:r>
                        <a:rPr lang="ga-IE" sz="2400" b="0" dirty="0" err="1">
                          <a:solidFill>
                            <a:schemeClr val="tx1"/>
                          </a:solidFill>
                          <a:effectLst/>
                          <a:latin typeface="+mn-lt"/>
                          <a:cs typeface="Times New Roman" panose="02020603050405020304" pitchFamily="18" charset="0"/>
                        </a:rPr>
                        <a:t>language</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media</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means</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any</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media</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where</a:t>
                      </a:r>
                      <a:r>
                        <a:rPr lang="ga-IE" sz="2400" b="0" dirty="0">
                          <a:solidFill>
                            <a:schemeClr val="tx1"/>
                          </a:solidFill>
                          <a:effectLst/>
                          <a:latin typeface="+mn-lt"/>
                          <a:cs typeface="Times New Roman" panose="02020603050405020304" pitchFamily="18" charset="0"/>
                        </a:rPr>
                        <a:t> </a:t>
                      </a:r>
                      <a:r>
                        <a:rPr lang="en-US" sz="2400" b="0" dirty="0">
                          <a:solidFill>
                            <a:schemeClr val="tx1"/>
                          </a:solidFill>
                          <a:effectLst/>
                          <a:latin typeface="+mn-lt"/>
                          <a:cs typeface="Times New Roman" panose="02020603050405020304" pitchFamily="18" charset="0"/>
                        </a:rPr>
                        <a:t>50 </a:t>
                      </a:r>
                      <a:r>
                        <a:rPr lang="ga-IE" sz="2400" b="0" dirty="0" err="1">
                          <a:solidFill>
                            <a:schemeClr val="tx1"/>
                          </a:solidFill>
                          <a:effectLst/>
                          <a:latin typeface="+mn-lt"/>
                          <a:cs typeface="Times New Roman" panose="02020603050405020304" pitchFamily="18" charset="0"/>
                        </a:rPr>
                        <a:t>per</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cent</a:t>
                      </a:r>
                      <a:r>
                        <a:rPr lang="en-US"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or</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more</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of</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the</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content</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of</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that</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media</a:t>
                      </a:r>
                      <a:r>
                        <a:rPr lang="ga-IE" sz="2400" b="0" dirty="0">
                          <a:solidFill>
                            <a:schemeClr val="tx1"/>
                          </a:solidFill>
                          <a:effectLst/>
                          <a:latin typeface="+mn-lt"/>
                          <a:cs typeface="Times New Roman" panose="02020603050405020304" pitchFamily="18" charset="0"/>
                        </a:rPr>
                        <a:t> is </a:t>
                      </a:r>
                      <a:r>
                        <a:rPr lang="ga-IE" sz="2400" b="0" dirty="0" err="1">
                          <a:solidFill>
                            <a:schemeClr val="tx1"/>
                          </a:solidFill>
                          <a:effectLst/>
                          <a:latin typeface="+mn-lt"/>
                          <a:cs typeface="Times New Roman" panose="02020603050405020304" pitchFamily="18" charset="0"/>
                        </a:rPr>
                        <a:t>through</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the</a:t>
                      </a:r>
                      <a:r>
                        <a:rPr lang="ga-IE" sz="2400" b="0" dirty="0">
                          <a:solidFill>
                            <a:schemeClr val="tx1"/>
                          </a:solidFill>
                          <a:effectLst/>
                          <a:latin typeface="+mn-lt"/>
                          <a:cs typeface="Times New Roman" panose="02020603050405020304" pitchFamily="18" charset="0"/>
                        </a:rPr>
                        <a:t> Irish </a:t>
                      </a:r>
                      <a:r>
                        <a:rPr lang="ga-IE" sz="2400" b="0" dirty="0" err="1">
                          <a:solidFill>
                            <a:schemeClr val="tx1"/>
                          </a:solidFill>
                          <a:effectLst/>
                          <a:latin typeface="+mn-lt"/>
                          <a:cs typeface="Times New Roman" panose="02020603050405020304" pitchFamily="18" charset="0"/>
                        </a:rPr>
                        <a:t>language</a:t>
                      </a:r>
                      <a:r>
                        <a:rPr lang="ga-IE" sz="2400" b="0" dirty="0">
                          <a:solidFill>
                            <a:schemeClr val="tx1"/>
                          </a:solidFill>
                          <a:effectLst/>
                          <a:latin typeface="+mn-lt"/>
                          <a:cs typeface="Times New Roman" panose="02020603050405020304" pitchFamily="18" charset="0"/>
                        </a:rPr>
                        <a:t>.</a:t>
                      </a:r>
                      <a:endParaRPr lang="en-IE" sz="2400" b="0" dirty="0">
                        <a:solidFill>
                          <a:schemeClr val="tx1"/>
                        </a:solidFill>
                        <a:effectLst/>
                        <a:latin typeface="+mn-lt"/>
                        <a:ea typeface="Times New Roman" panose="02020603050405020304" pitchFamily="18" charset="0"/>
                        <a:cs typeface="Times New Roman" panose="02020603050405020304" pitchFamily="18" charset="0"/>
                      </a:endParaRPr>
                    </a:p>
                    <a:p>
                      <a:pPr>
                        <a:lnSpc>
                          <a:spcPct val="107000"/>
                        </a:lnSpc>
                        <a:spcAft>
                          <a:spcPts val="800"/>
                        </a:spcAft>
                      </a:pPr>
                      <a:endParaRPr lang="en-IE"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817" marR="66817" marT="0" marB="0">
                    <a:solidFill>
                      <a:schemeClr val="accent1">
                        <a:lumMod val="40000"/>
                        <a:lumOff val="60000"/>
                      </a:schemeClr>
                    </a:solidFill>
                  </a:tcPr>
                </a:tc>
                <a:extLst>
                  <a:ext uri="{0D108BD9-81ED-4DB2-BD59-A6C34878D82A}">
                    <a16:rowId xmlns:a16="http://schemas.microsoft.com/office/drawing/2014/main" val="3919340806"/>
                  </a:ext>
                </a:extLst>
              </a:tr>
            </a:tbl>
          </a:graphicData>
        </a:graphic>
      </p:graphicFrame>
      <p:sp>
        <p:nvSpPr>
          <p:cNvPr id="4" name="Coinneálaí ionaid uimhir sleamhnáin 3">
            <a:extLst>
              <a:ext uri="{FF2B5EF4-FFF2-40B4-BE49-F238E27FC236}">
                <a16:creationId xmlns:a16="http://schemas.microsoft.com/office/drawing/2014/main" id="{759BE4CD-87C0-4C01-FF83-BD588A015A0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
        <p:nvSpPr>
          <p:cNvPr id="7" name="Teideal 6">
            <a:extLst>
              <a:ext uri="{FF2B5EF4-FFF2-40B4-BE49-F238E27FC236}">
                <a16:creationId xmlns:a16="http://schemas.microsoft.com/office/drawing/2014/main" id="{5CB1E248-3DD2-6D4F-CCF2-5EFDB96000E3}"/>
              </a:ext>
            </a:extLst>
          </p:cNvPr>
          <p:cNvSpPr>
            <a:spLocks noGrp="1"/>
          </p:cNvSpPr>
          <p:nvPr>
            <p:ph type="title"/>
          </p:nvPr>
        </p:nvSpPr>
        <p:spPr/>
        <p:txBody>
          <a:bodyPr/>
          <a:lstStyle/>
          <a:p>
            <a:pPr algn="ctr"/>
            <a:r>
              <a:rPr lang="en-US" dirty="0"/>
              <a:t>Irish Language Media</a:t>
            </a:r>
            <a:endParaRPr lang="en-IE" dirty="0"/>
          </a:p>
        </p:txBody>
      </p:sp>
    </p:spTree>
    <p:extLst>
      <p:ext uri="{BB962C8B-B14F-4D97-AF65-F5344CB8AC3E}">
        <p14:creationId xmlns:p14="http://schemas.microsoft.com/office/powerpoint/2010/main" val="1904443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ga-IE" altLang="en-US" b="1" dirty="0" err="1"/>
              <a:t>Advertising</a:t>
            </a:r>
            <a:r>
              <a:rPr lang="en-US" altLang="en-US" b="1" dirty="0"/>
              <a:t> (Section 10A.) - definitions</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123950"/>
            <a:ext cx="9636124" cy="5734050"/>
          </a:xfrm>
        </p:spPr>
        <p:txBody>
          <a:bodyPr rtlCol="0">
            <a:normAutofit/>
          </a:bodyPr>
          <a:lstStyle/>
          <a:p>
            <a:pPr marL="0" indent="0" fontAlgn="auto">
              <a:spcAft>
                <a:spcPts val="0"/>
              </a:spcAft>
              <a:buNone/>
              <a:defRPr/>
            </a:pPr>
            <a:r>
              <a:rPr lang="en-US" sz="2400" dirty="0"/>
              <a:t>For the purposes of implementing and monitoring section 10A., the following definitions apply.</a:t>
            </a:r>
          </a:p>
          <a:p>
            <a:pPr marL="0" indent="0" fontAlgn="auto">
              <a:spcAft>
                <a:spcPts val="0"/>
              </a:spcAft>
              <a:buNone/>
              <a:defRPr/>
            </a:pPr>
            <a:endParaRPr lang="en-US" sz="1000" dirty="0"/>
          </a:p>
          <a:p>
            <a:pPr marL="0" indent="0" fontAlgn="auto">
              <a:spcAft>
                <a:spcPts val="0"/>
              </a:spcAft>
              <a:buNone/>
              <a:defRPr/>
            </a:pPr>
            <a:r>
              <a:rPr lang="en-US" sz="2400" dirty="0"/>
              <a:t>•	“Paid Advertising” is any advertising that one pays for.  It is always placed with a third party such as a TV channel, radio station, newspaper etc.</a:t>
            </a:r>
          </a:p>
          <a:p>
            <a:pPr marL="0" indent="0" fontAlgn="auto">
              <a:spcAft>
                <a:spcPts val="0"/>
              </a:spcAft>
              <a:buNone/>
              <a:defRPr/>
            </a:pPr>
            <a:endParaRPr lang="en-US" sz="1000" dirty="0"/>
          </a:p>
          <a:p>
            <a:pPr marL="0" indent="0" fontAlgn="auto">
              <a:spcAft>
                <a:spcPts val="0"/>
              </a:spcAft>
              <a:buNone/>
              <a:defRPr/>
            </a:pPr>
            <a:r>
              <a:rPr lang="en-US" sz="2400" dirty="0"/>
              <a:t>•	“Owned Advertising” is advertising placed by public bodies on their own websites and social media channels etc. </a:t>
            </a:r>
          </a:p>
          <a:p>
            <a:pPr marL="0" indent="0" fontAlgn="auto">
              <a:spcAft>
                <a:spcPts val="0"/>
              </a:spcAft>
              <a:buNone/>
              <a:defRPr/>
            </a:pPr>
            <a:endParaRPr lang="en-US" sz="1000" dirty="0"/>
          </a:p>
          <a:p>
            <a:pPr marL="0" indent="0" fontAlgn="auto">
              <a:spcAft>
                <a:spcPts val="0"/>
              </a:spcAft>
              <a:buNone/>
              <a:defRPr/>
            </a:pPr>
            <a:r>
              <a:rPr lang="en-US" sz="2400" dirty="0"/>
              <a:t>Both “Paid” and “Owned” advertising are subject to this new provision.</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543856763"/>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ga-IE" altLang="en-US" b="1" dirty="0" err="1"/>
              <a:t>Advertising</a:t>
            </a:r>
            <a:r>
              <a:rPr lang="en-US" altLang="en-US" b="1" dirty="0"/>
              <a:t> (cont.)</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244077"/>
            <a:ext cx="8409852" cy="4980260"/>
          </a:xfrm>
        </p:spPr>
        <p:txBody>
          <a:bodyPr rtlCol="0">
            <a:normAutofit/>
          </a:bodyPr>
          <a:lstStyle/>
          <a:p>
            <a:pPr marL="0" indent="0" fontAlgn="auto">
              <a:spcAft>
                <a:spcPts val="0"/>
              </a:spcAft>
              <a:buNone/>
              <a:defRPr/>
            </a:pPr>
            <a:r>
              <a:rPr lang="ga-IE" altLang="en-US" sz="2400" dirty="0" err="1">
                <a:solidFill>
                  <a:schemeClr val="tx1">
                    <a:lumMod val="75000"/>
                    <a:lumOff val="25000"/>
                  </a:schemeClr>
                </a:solidFill>
              </a:rPr>
              <a:t>Public</a:t>
            </a:r>
            <a:r>
              <a:rPr lang="ga-IE" altLang="en-US" sz="2400" dirty="0">
                <a:solidFill>
                  <a:schemeClr val="tx1">
                    <a:lumMod val="75000"/>
                    <a:lumOff val="25000"/>
                  </a:schemeClr>
                </a:solidFill>
              </a:rPr>
              <a:t> </a:t>
            </a:r>
            <a:r>
              <a:rPr lang="ga-IE" altLang="en-US" sz="2400" dirty="0" err="1">
                <a:solidFill>
                  <a:schemeClr val="tx1">
                    <a:lumMod val="75000"/>
                    <a:lumOff val="25000"/>
                  </a:schemeClr>
                </a:solidFill>
              </a:rPr>
              <a:t>bodies</a:t>
            </a:r>
            <a:r>
              <a:rPr lang="ga-IE" altLang="en-US" sz="2400" dirty="0">
                <a:solidFill>
                  <a:schemeClr val="tx1">
                    <a:lumMod val="75000"/>
                    <a:lumOff val="25000"/>
                  </a:schemeClr>
                </a:solidFill>
              </a:rPr>
              <a:t> </a:t>
            </a:r>
            <a:r>
              <a:rPr lang="ga-IE" altLang="en-US" sz="2400" dirty="0" err="1">
                <a:solidFill>
                  <a:schemeClr val="tx1">
                    <a:lumMod val="75000"/>
                    <a:lumOff val="25000"/>
                  </a:schemeClr>
                </a:solidFill>
              </a:rPr>
              <a:t>must</a:t>
            </a:r>
            <a:r>
              <a:rPr lang="ga-IE" altLang="en-US" sz="2400" dirty="0">
                <a:solidFill>
                  <a:schemeClr val="tx1">
                    <a:lumMod val="75000"/>
                    <a:lumOff val="25000"/>
                  </a:schemeClr>
                </a:solidFill>
              </a:rPr>
              <a:t> </a:t>
            </a:r>
            <a:r>
              <a:rPr lang="ga-IE" altLang="en-US" sz="2400" dirty="0" err="1">
                <a:solidFill>
                  <a:schemeClr val="tx1">
                    <a:lumMod val="75000"/>
                    <a:lumOff val="25000"/>
                  </a:schemeClr>
                </a:solidFill>
              </a:rPr>
              <a:t>ensure</a:t>
            </a:r>
            <a:r>
              <a:rPr lang="ga-IE" altLang="en-US" sz="2400" dirty="0">
                <a:solidFill>
                  <a:schemeClr val="tx1">
                    <a:lumMod val="75000"/>
                    <a:lumOff val="25000"/>
                  </a:schemeClr>
                </a:solidFill>
              </a:rPr>
              <a:t>: </a:t>
            </a:r>
          </a:p>
          <a:p>
            <a:pPr marL="0" indent="0" fontAlgn="auto">
              <a:spcAft>
                <a:spcPts val="0"/>
              </a:spcAft>
              <a:buNone/>
              <a:defRPr/>
            </a:pPr>
            <a:endParaRPr lang="ga-IE" altLang="en-US" sz="2400" dirty="0">
              <a:solidFill>
                <a:schemeClr val="tx1">
                  <a:lumMod val="75000"/>
                  <a:lumOff val="25000"/>
                </a:schemeClr>
              </a:solidFill>
            </a:endParaRPr>
          </a:p>
          <a:p>
            <a:pPr fontAlgn="auto">
              <a:spcAft>
                <a:spcPts val="0"/>
              </a:spcAft>
              <a:defRPr/>
            </a:pPr>
            <a:r>
              <a:rPr lang="ga-IE" sz="2400" dirty="0"/>
              <a:t>A</a:t>
            </a:r>
            <a:r>
              <a:rPr lang="en-GB" sz="2400" dirty="0"/>
              <a:t>t least </a:t>
            </a:r>
            <a:r>
              <a:rPr lang="en-GB" sz="2400" b="1" dirty="0"/>
              <a:t>20</a:t>
            </a:r>
            <a:r>
              <a:rPr lang="en-GB" sz="2400" dirty="0"/>
              <a:t> per cent of </a:t>
            </a:r>
            <a:r>
              <a:rPr lang="ga-IE" sz="2400" dirty="0" err="1"/>
              <a:t>all</a:t>
            </a:r>
            <a:r>
              <a:rPr lang="ga-IE" sz="2400" dirty="0"/>
              <a:t> </a:t>
            </a:r>
            <a:r>
              <a:rPr lang="ga-IE" sz="2400" dirty="0" err="1"/>
              <a:t>yearly</a:t>
            </a:r>
            <a:r>
              <a:rPr lang="en-GB" sz="2400" dirty="0"/>
              <a:t> advertising shall be in the Irish language</a:t>
            </a:r>
            <a:r>
              <a:rPr lang="ga-IE" sz="2400" dirty="0"/>
              <a:t>.</a:t>
            </a:r>
            <a:endParaRPr lang="en-US" sz="2400" dirty="0"/>
          </a:p>
          <a:p>
            <a:pPr marL="0" indent="0" fontAlgn="auto">
              <a:spcAft>
                <a:spcPts val="0"/>
              </a:spcAft>
              <a:buNone/>
              <a:defRPr/>
            </a:pPr>
            <a:endParaRPr lang="en-GB" sz="2400" dirty="0"/>
          </a:p>
          <a:p>
            <a:pPr fontAlgn="auto">
              <a:spcAft>
                <a:spcPts val="0"/>
              </a:spcAft>
              <a:defRPr/>
            </a:pPr>
            <a:r>
              <a:rPr lang="ga-IE" sz="2400" dirty="0"/>
              <a:t>A</a:t>
            </a:r>
            <a:r>
              <a:rPr lang="en-GB" sz="2400" dirty="0"/>
              <a:t>t least </a:t>
            </a:r>
            <a:r>
              <a:rPr lang="en-GB" sz="2400" b="1" dirty="0"/>
              <a:t>5</a:t>
            </a:r>
            <a:r>
              <a:rPr lang="en-GB" sz="2400" dirty="0"/>
              <a:t> per cent of </a:t>
            </a:r>
            <a:r>
              <a:rPr lang="ga-IE" sz="2400" dirty="0" err="1"/>
              <a:t>yearly</a:t>
            </a:r>
            <a:r>
              <a:rPr lang="en-GB" sz="2400" dirty="0"/>
              <a:t> </a:t>
            </a:r>
            <a:r>
              <a:rPr lang="ga-IE" sz="2400" dirty="0" err="1"/>
              <a:t>advertising</a:t>
            </a:r>
            <a:r>
              <a:rPr lang="ga-IE" sz="2400" dirty="0"/>
              <a:t> </a:t>
            </a:r>
            <a:r>
              <a:rPr lang="ga-IE" sz="2400" dirty="0" err="1"/>
              <a:t>spend</a:t>
            </a:r>
            <a:r>
              <a:rPr lang="ga-IE" sz="2400" dirty="0"/>
              <a:t> </a:t>
            </a:r>
            <a:r>
              <a:rPr lang="en-GB" sz="2400" dirty="0"/>
              <a:t>shall be in the Irish language </a:t>
            </a:r>
            <a:r>
              <a:rPr lang="ga-IE" sz="2400" dirty="0" err="1"/>
              <a:t>and</a:t>
            </a:r>
            <a:r>
              <a:rPr lang="ga-IE" sz="2400" dirty="0"/>
              <a:t> </a:t>
            </a:r>
            <a:r>
              <a:rPr lang="ga-IE" sz="2400" dirty="0" err="1"/>
              <a:t>published</a:t>
            </a:r>
            <a:r>
              <a:rPr lang="ga-IE" sz="2400" dirty="0"/>
              <a:t> </a:t>
            </a:r>
            <a:r>
              <a:rPr lang="ga-IE" sz="2400" dirty="0" err="1"/>
              <a:t>on</a:t>
            </a:r>
            <a:r>
              <a:rPr lang="ga-IE" sz="2400" dirty="0"/>
              <a:t> </a:t>
            </a:r>
            <a:r>
              <a:rPr lang="en-GB" sz="2400" dirty="0"/>
              <a:t>Irish language media. </a:t>
            </a:r>
          </a:p>
          <a:p>
            <a:pPr marL="0" indent="0" fontAlgn="auto">
              <a:spcAft>
                <a:spcPts val="0"/>
              </a:spcAft>
              <a:buNone/>
              <a:defRPr/>
            </a:pPr>
            <a:endParaRPr lang="en-GB" sz="2400" dirty="0"/>
          </a:p>
          <a:p>
            <a:pPr fontAlgn="auto">
              <a:spcAft>
                <a:spcPts val="0"/>
              </a:spcAft>
              <a:defRPr/>
            </a:pPr>
            <a:r>
              <a:rPr lang="en-GB" sz="2400" dirty="0"/>
              <a:t>Irish language media</a:t>
            </a:r>
            <a:r>
              <a:rPr lang="ga-IE" sz="2400" dirty="0"/>
              <a:t> = </a:t>
            </a:r>
            <a:r>
              <a:rPr lang="ga-IE" sz="2400" b="1" dirty="0"/>
              <a:t>50% </a:t>
            </a:r>
            <a:r>
              <a:rPr lang="ga-IE" sz="2400" dirty="0" err="1"/>
              <a:t>or</a:t>
            </a:r>
            <a:r>
              <a:rPr lang="ga-IE" sz="2400" dirty="0"/>
              <a:t> </a:t>
            </a:r>
            <a:r>
              <a:rPr lang="ga-IE" sz="2400" dirty="0" err="1"/>
              <a:t>more</a:t>
            </a:r>
            <a:r>
              <a:rPr lang="ga-IE" sz="2400" dirty="0"/>
              <a:t> </a:t>
            </a:r>
            <a:r>
              <a:rPr lang="ga-IE" sz="2400" dirty="0" err="1"/>
              <a:t>media</a:t>
            </a:r>
            <a:r>
              <a:rPr lang="ga-IE" sz="2400" dirty="0"/>
              <a:t> </a:t>
            </a:r>
            <a:r>
              <a:rPr lang="ga-IE" sz="2400" dirty="0" err="1"/>
              <a:t>content</a:t>
            </a:r>
            <a:r>
              <a:rPr lang="ga-IE" sz="2400" dirty="0"/>
              <a:t> </a:t>
            </a:r>
            <a:r>
              <a:rPr lang="ga-IE" sz="2400" dirty="0" err="1"/>
              <a:t>through</a:t>
            </a:r>
            <a:r>
              <a:rPr lang="ga-IE" sz="2400" dirty="0"/>
              <a:t> Irish.</a:t>
            </a:r>
            <a:endParaRPr lang="en-IE" altLang="en-US" sz="2000" dirty="0">
              <a:solidFill>
                <a:schemeClr val="tx1">
                  <a:lumMod val="75000"/>
                  <a:lumOff val="25000"/>
                </a:schemeClr>
              </a:solidFill>
            </a:endParaRP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11331962"/>
      </p:ext>
    </p:extLst>
  </p:cSld>
  <p:clrMapOvr>
    <a:masterClrMapping/>
  </p:clrMapOvr>
  <p:transition spd="slow"/>
</p:sld>
</file>

<file path=ppt/theme/theme1.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Téam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C1818358B7B534EBA506B6CEF38DA0C" ma:contentTypeVersion="9" ma:contentTypeDescription="Create a new document." ma:contentTypeScope="" ma:versionID="3f38d89180270c63e33279ac496f217b">
  <xsd:schema xmlns:xsd="http://www.w3.org/2001/XMLSchema" xmlns:xs="http://www.w3.org/2001/XMLSchema" xmlns:p="http://schemas.microsoft.com/office/2006/metadata/properties" xmlns:ns3="bf93e34f-9e40-4505-927b-c216a75b3c2d" xmlns:ns4="6948774f-e705-41db-8669-a21073888be0" targetNamespace="http://schemas.microsoft.com/office/2006/metadata/properties" ma:root="true" ma:fieldsID="5e0eb9629862d3a86a2608813820b07a" ns3:_="" ns4:_="">
    <xsd:import namespace="bf93e34f-9e40-4505-927b-c216a75b3c2d"/>
    <xsd:import namespace="6948774f-e705-41db-8669-a21073888be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LengthInSeconds"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93e34f-9e40-4505-927b-c216a75b3c2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948774f-e705-41db-8669-a21073888be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B78D46E-BEE4-4981-BD69-554FC962112D}">
  <ds:schemaRefs>
    <ds:schemaRef ds:uri="http://purl.org/dc/dcmitype/"/>
    <ds:schemaRef ds:uri="http://schemas.microsoft.com/office/infopath/2007/PartnerControls"/>
    <ds:schemaRef ds:uri="bf93e34f-9e40-4505-927b-c216a75b3c2d"/>
    <ds:schemaRef ds:uri="http://purl.org/dc/elements/1.1/"/>
    <ds:schemaRef ds:uri="http://schemas.microsoft.com/office/2006/metadata/properties"/>
    <ds:schemaRef ds:uri="http://purl.org/dc/terms/"/>
    <ds:schemaRef ds:uri="6948774f-e705-41db-8669-a21073888be0"/>
    <ds:schemaRef ds:uri="http://schemas.microsoft.com/office/2006/documentManagement/typ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D5B68E8-6348-417F-963F-950D29F5B5DC}">
  <ds:schemaRefs>
    <ds:schemaRef ds:uri="http://schemas.microsoft.com/sharepoint/v3/contenttype/forms"/>
  </ds:schemaRefs>
</ds:datastoreItem>
</file>

<file path=customXml/itemProps3.xml><?xml version="1.0" encoding="utf-8"?>
<ds:datastoreItem xmlns:ds="http://schemas.openxmlformats.org/officeDocument/2006/customXml" ds:itemID="{D7071CBC-A78F-41A0-BE2B-8A71025E42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93e34f-9e40-4505-927b-c216a75b3c2d"/>
    <ds:schemaRef ds:uri="6948774f-e705-41db-8669-a21073888b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13633</TotalTime>
  <Words>6547</Words>
  <Application>Microsoft Office PowerPoint</Application>
  <PresentationFormat>Widescreen</PresentationFormat>
  <Paragraphs>454</Paragraphs>
  <Slides>46</Slides>
  <Notes>45</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46</vt:i4>
      </vt:variant>
    </vt:vector>
  </HeadingPairs>
  <TitlesOfParts>
    <vt:vector size="57" baseType="lpstr">
      <vt:lpstr>Abadi</vt:lpstr>
      <vt:lpstr>Arial</vt:lpstr>
      <vt:lpstr>Calibri</vt:lpstr>
      <vt:lpstr>Calibri Light</vt:lpstr>
      <vt:lpstr>Symbol</vt:lpstr>
      <vt:lpstr>Times New Roman</vt:lpstr>
      <vt:lpstr>Trebuchet MS</vt:lpstr>
      <vt:lpstr>Wingdings</vt:lpstr>
      <vt:lpstr>Wingdings 3</vt:lpstr>
      <vt:lpstr>1_Facet</vt:lpstr>
      <vt:lpstr>Facet</vt:lpstr>
      <vt:lpstr>Acht na dTeangacha Oifigiúla(Leasú), 2021  Alt 10A. Fógraíocht ag Comhlachtaí Poiblí   Official Languages (Amendment) Act 2021  Section 10A. Advertising by Public Bodies </vt:lpstr>
      <vt:lpstr>Introductions </vt:lpstr>
      <vt:lpstr>Introduction &amp; Context</vt:lpstr>
      <vt:lpstr>Introduction &amp; Context</vt:lpstr>
      <vt:lpstr>Official Languages (Amendment) Act 2021. Section 10A.</vt:lpstr>
      <vt:lpstr>PowerPoint Presentation</vt:lpstr>
      <vt:lpstr>Irish Language Media</vt:lpstr>
      <vt:lpstr>Advertising (Section 10A.) - definitions</vt:lpstr>
      <vt:lpstr>Advertising (cont.)</vt:lpstr>
      <vt:lpstr>What falls under these provisions?  </vt:lpstr>
      <vt:lpstr>What doesn’t fall under these provisions? </vt:lpstr>
      <vt:lpstr>Recommended Approach</vt:lpstr>
      <vt:lpstr>Recommended Approach (cont.)</vt:lpstr>
      <vt:lpstr>Measurement</vt:lpstr>
      <vt:lpstr>Measurement (contd.)</vt:lpstr>
      <vt:lpstr>Measurement (cont.)</vt:lpstr>
      <vt:lpstr>Measurement Contd.</vt:lpstr>
      <vt:lpstr>Measurement Cont. 5% spend on Irish Language Media</vt:lpstr>
      <vt:lpstr>Public Body Reporting </vt:lpstr>
      <vt:lpstr>Irish Language Media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 10A.  Acht na dTeangacha Oifigiúla 2021 Section 10A.  Official Languages Act 2021</dc:title>
  <dc:creator>Páidí Ó Lionáird</dc:creator>
  <cp:lastModifiedBy>Séamas  Ó Concheanainn</cp:lastModifiedBy>
  <cp:revision>71</cp:revision>
  <dcterms:created xsi:type="dcterms:W3CDTF">2022-09-02T11:33:19Z</dcterms:created>
  <dcterms:modified xsi:type="dcterms:W3CDTF">2022-09-19T17:05:38Z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0x0101003C1818358B7B534EBA506B6CEF38DA0C</vt:lpwstr>
  </property>
</Properties>
</file>