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 id="257" r:id="rId3"/>
    <p:sldId id="273" r:id="rId4"/>
    <p:sldId id="258" r:id="rId5"/>
    <p:sldId id="274" r:id="rId6"/>
    <p:sldId id="259" r:id="rId7"/>
    <p:sldId id="261" r:id="rId8"/>
    <p:sldId id="260"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88"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8A91790-5380-4B84-8BEC-82B591785628}" type="datetimeFigureOut">
              <a:rPr lang="en-IE" smtClean="0"/>
              <a:t>07/06/2016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216660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A91790-5380-4B84-8BEC-82B591785628}" type="datetimeFigureOut">
              <a:rPr lang="en-IE" smtClean="0"/>
              <a:t>07/06/2016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00473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A91790-5380-4B84-8BEC-82B591785628}" type="datetimeFigureOut">
              <a:rPr lang="en-IE" smtClean="0"/>
              <a:t>07/06/2016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38799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8A91790-5380-4B84-8BEC-82B591785628}" type="datetimeFigureOut">
              <a:rPr lang="en-IE" smtClean="0"/>
              <a:t>07/06/2016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304216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91790-5380-4B84-8BEC-82B591785628}" type="datetimeFigureOut">
              <a:rPr lang="en-IE" smtClean="0"/>
              <a:t>07/06/2016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86922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8A91790-5380-4B84-8BEC-82B591785628}" type="datetimeFigureOut">
              <a:rPr lang="en-IE" smtClean="0"/>
              <a:t>07/06/2016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2564318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8A91790-5380-4B84-8BEC-82B591785628}" type="datetimeFigureOut">
              <a:rPr lang="en-IE" smtClean="0"/>
              <a:t>07/06/2016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31687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8A91790-5380-4B84-8BEC-82B591785628}" type="datetimeFigureOut">
              <a:rPr lang="en-IE" smtClean="0"/>
              <a:t>07/06/2016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04023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91790-5380-4B84-8BEC-82B591785628}" type="datetimeFigureOut">
              <a:rPr lang="en-IE" smtClean="0"/>
              <a:t>07/06/2016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21488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91790-5380-4B84-8BEC-82B591785628}" type="datetimeFigureOut">
              <a:rPr lang="en-IE" smtClean="0"/>
              <a:t>07/06/2016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961745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91790-5380-4B84-8BEC-82B591785628}" type="datetimeFigureOut">
              <a:rPr lang="en-IE" smtClean="0"/>
              <a:t>07/06/2016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18EEA3-EBF5-403E-AE78-4F4ACEA590EB}" type="slidenum">
              <a:rPr lang="en-IE" smtClean="0"/>
              <a:t>‹#›</a:t>
            </a:fld>
            <a:endParaRPr lang="en-IE"/>
          </a:p>
        </p:txBody>
      </p:sp>
    </p:spTree>
    <p:extLst>
      <p:ext uri="{BB962C8B-B14F-4D97-AF65-F5344CB8AC3E}">
        <p14:creationId xmlns:p14="http://schemas.microsoft.com/office/powerpoint/2010/main" val="163953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91790-5380-4B84-8BEC-82B591785628}" type="datetimeFigureOut">
              <a:rPr lang="en-IE" smtClean="0"/>
              <a:t>07/06/2016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8EEA3-EBF5-403E-AE78-4F4ACEA590EB}" type="slidenum">
              <a:rPr lang="en-IE" smtClean="0"/>
              <a:t>‹#›</a:t>
            </a:fld>
            <a:endParaRPr lang="en-IE"/>
          </a:p>
        </p:txBody>
      </p:sp>
    </p:spTree>
    <p:extLst>
      <p:ext uri="{BB962C8B-B14F-4D97-AF65-F5344CB8AC3E}">
        <p14:creationId xmlns:p14="http://schemas.microsoft.com/office/powerpoint/2010/main" val="2875803647"/>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uigalway.ie/"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nuigalway.i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0682" y="2060848"/>
            <a:ext cx="6400800" cy="1752600"/>
          </a:xfrm>
        </p:spPr>
        <p:txBody>
          <a:bodyPr>
            <a:normAutofit/>
          </a:bodyPr>
          <a:lstStyle/>
          <a:p>
            <a:r>
              <a:rPr lang="en-IE" sz="4400" dirty="0" smtClean="0">
                <a:solidFill>
                  <a:schemeClr val="tx1"/>
                </a:solidFill>
                <a:latin typeface="+mj-lt"/>
              </a:rPr>
              <a:t>Time </a:t>
            </a:r>
            <a:r>
              <a:rPr lang="en-IE" sz="4400" dirty="0" smtClean="0">
                <a:solidFill>
                  <a:schemeClr val="tx1"/>
                </a:solidFill>
                <a:latin typeface="+mj-lt"/>
              </a:rPr>
              <a:t>Management</a:t>
            </a:r>
          </a:p>
          <a:p>
            <a:r>
              <a:rPr lang="en-IE" dirty="0" smtClean="0">
                <a:solidFill>
                  <a:schemeClr val="tx1"/>
                </a:solidFill>
                <a:latin typeface="+mj-lt"/>
              </a:rPr>
              <a:t>Disability Support Service</a:t>
            </a:r>
            <a:endParaRPr lang="en-IE" dirty="0">
              <a:solidFill>
                <a:schemeClr val="tx1"/>
              </a:solidFill>
              <a:latin typeface="+mj-lt"/>
            </a:endParaRPr>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343611" y="5445224"/>
            <a:ext cx="2394942" cy="853494"/>
          </a:xfrm>
          <a:prstGeom prst="rect">
            <a:avLst/>
          </a:prstGeom>
          <a:noFill/>
          <a:ln>
            <a:noFill/>
          </a:ln>
        </p:spPr>
      </p:pic>
    </p:spTree>
    <p:extLst>
      <p:ext uri="{BB962C8B-B14F-4D97-AF65-F5344CB8AC3E}">
        <p14:creationId xmlns:p14="http://schemas.microsoft.com/office/powerpoint/2010/main" val="3364889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Getting Started</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Pick a start time. This needs to be realistic and some people are morning people and some are not.</a:t>
            </a:r>
          </a:p>
          <a:p>
            <a:r>
              <a:rPr lang="en-IE" dirty="0" smtClean="0"/>
              <a:t>When is the first lecture? </a:t>
            </a:r>
            <a:r>
              <a:rPr lang="en-IE" dirty="0"/>
              <a:t>T</a:t>
            </a:r>
            <a:r>
              <a:rPr lang="en-IE" dirty="0" smtClean="0"/>
              <a:t>his can help to decide when is a good time to start everyday. If there are </a:t>
            </a:r>
            <a:r>
              <a:rPr lang="en-IE" smtClean="0"/>
              <a:t>only two </a:t>
            </a:r>
            <a:r>
              <a:rPr lang="en-IE" dirty="0" smtClean="0"/>
              <a:t>10o’clock starts – how do they feel about starting at that time every day?</a:t>
            </a:r>
          </a:p>
          <a:p>
            <a:r>
              <a:rPr lang="en-IE" dirty="0" smtClean="0"/>
              <a:t>If they decided to start every day at 10 then they need to decide what they plan to do when they get in at that time.</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3568" y="6093296"/>
            <a:ext cx="1333500" cy="410845"/>
          </a:xfrm>
          <a:prstGeom prst="rect">
            <a:avLst/>
          </a:prstGeom>
          <a:noFill/>
          <a:ln>
            <a:noFill/>
          </a:ln>
        </p:spPr>
      </p:pic>
    </p:spTree>
    <p:extLst>
      <p:ext uri="{BB962C8B-B14F-4D97-AF65-F5344CB8AC3E}">
        <p14:creationId xmlns:p14="http://schemas.microsoft.com/office/powerpoint/2010/main" val="3651135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Definite time commitments</a:t>
            </a:r>
            <a:endParaRPr lang="en-IE" dirty="0"/>
          </a:p>
        </p:txBody>
      </p:sp>
      <p:sp>
        <p:nvSpPr>
          <p:cNvPr id="3" name="Content Placeholder 2"/>
          <p:cNvSpPr>
            <a:spLocks noGrp="1"/>
          </p:cNvSpPr>
          <p:nvPr>
            <p:ph idx="1"/>
          </p:nvPr>
        </p:nvSpPr>
        <p:spPr/>
        <p:txBody>
          <a:bodyPr/>
          <a:lstStyle/>
          <a:p>
            <a:pPr marL="0" indent="0">
              <a:buNone/>
            </a:pPr>
            <a:r>
              <a:rPr lang="en-IE" dirty="0" smtClean="0"/>
              <a:t>The student needs to put in all the hours they are committed for:</a:t>
            </a:r>
            <a:endParaRPr lang="en-IE" dirty="0"/>
          </a:p>
          <a:p>
            <a:r>
              <a:rPr lang="en-IE" dirty="0" smtClean="0"/>
              <a:t>Lectures.</a:t>
            </a:r>
          </a:p>
          <a:p>
            <a:r>
              <a:rPr lang="en-IE" dirty="0" smtClean="0"/>
              <a:t>Tutorials/labs</a:t>
            </a:r>
          </a:p>
          <a:p>
            <a:r>
              <a:rPr lang="en-IE" dirty="0" smtClean="0"/>
              <a:t>Group work</a:t>
            </a:r>
          </a:p>
          <a:p>
            <a:r>
              <a:rPr lang="en-IE" dirty="0" smtClean="0"/>
              <a:t>Anything else that is a definite time commitment every week.</a:t>
            </a:r>
          </a:p>
          <a:p>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1560" y="5877272"/>
            <a:ext cx="1333500" cy="410845"/>
          </a:xfrm>
          <a:prstGeom prst="rect">
            <a:avLst/>
          </a:prstGeom>
          <a:noFill/>
          <a:ln>
            <a:noFill/>
          </a:ln>
        </p:spPr>
      </p:pic>
    </p:spTree>
    <p:extLst>
      <p:ext uri="{BB962C8B-B14F-4D97-AF65-F5344CB8AC3E}">
        <p14:creationId xmlns:p14="http://schemas.microsoft.com/office/powerpoint/2010/main" val="107273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First Arts</a:t>
            </a:r>
            <a:endParaRPr lang="en-IE" dirty="0"/>
          </a:p>
        </p:txBody>
      </p:sp>
      <p:graphicFrame>
        <p:nvGraphicFramePr>
          <p:cNvPr id="4" name="Content Placeholder 3"/>
          <p:cNvGraphicFramePr>
            <a:graphicFrameLocks noGrp="1"/>
          </p:cNvGraphicFramePr>
          <p:nvPr>
            <p:ph idx="1"/>
          </p:nvPr>
        </p:nvGraphicFramePr>
        <p:xfrm>
          <a:off x="650836" y="1599016"/>
          <a:ext cx="7842328" cy="4528332"/>
        </p:xfrm>
        <a:graphic>
          <a:graphicData uri="http://schemas.openxmlformats.org/drawingml/2006/table">
            <a:tbl>
              <a:tblPr firstRow="1" firstCol="1" bandRow="1">
                <a:tableStyleId>{5C22544A-7EE6-4342-B048-85BDC9FD1C3A}</a:tableStyleId>
              </a:tblPr>
              <a:tblGrid>
                <a:gridCol w="980291"/>
                <a:gridCol w="980291"/>
                <a:gridCol w="980291"/>
                <a:gridCol w="980291"/>
                <a:gridCol w="980291"/>
                <a:gridCol w="980291"/>
                <a:gridCol w="980291"/>
                <a:gridCol w="980291"/>
              </a:tblGrid>
              <a:tr h="348151">
                <a:tc>
                  <a:txBody>
                    <a:bodyPr/>
                    <a:lstStyle/>
                    <a:p>
                      <a:pPr algn="l">
                        <a:lnSpc>
                          <a:spcPct val="115000"/>
                        </a:lnSpc>
                        <a:spcAft>
                          <a:spcPts val="0"/>
                        </a:spcAft>
                      </a:pPr>
                      <a:r>
                        <a:rPr lang="en-IE" sz="1000">
                          <a:effectLst/>
                        </a:rPr>
                        <a:t>8:00 – 9:00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9:00 – 10:00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10:00 – 11:00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00FF00"/>
                          </a:highlight>
                        </a:rPr>
                        <a:t>ARCHAEOLOGY</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00FF00"/>
                          </a:highlight>
                        </a:rPr>
                        <a:t>ARCHAEOLOGY</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00FF00"/>
                          </a:highlight>
                        </a:rPr>
                        <a:t>ARCHAEOLOGY</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11:00 – 12:00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FF00"/>
                          </a:highlight>
                        </a:rPr>
                        <a:t>SOC/POL</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FF00"/>
                          </a:highlight>
                        </a:rPr>
                        <a:t>SOC/POL</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00"/>
                          </a:highlight>
                        </a:rPr>
                        <a:t>CLASSICS (T)</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12:00 - 1:00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FF00"/>
                          </a:highlight>
                        </a:rPr>
                        <a:t>SOC/POL. (T</a:t>
                      </a:r>
                      <a:r>
                        <a:rPr lang="en-IE" sz="1000">
                          <a:effectLst/>
                        </a:rPr>
                        <a:t>)</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1:00 – 2:00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FF"/>
                          </a:highlight>
                        </a:rPr>
                        <a:t>ENGLISH.</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FF00"/>
                          </a:highlight>
                        </a:rPr>
                        <a:t>SOC/POL</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00FF00"/>
                          </a:highlight>
                        </a:rPr>
                        <a:t>ARCHAEOLOGY(T)</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FF"/>
                          </a:highlight>
                        </a:rPr>
                        <a:t>ENGLISH</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2:00 – 3:00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00"/>
                          </a:highlight>
                        </a:rPr>
                        <a:t>CLASSICS</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3:00 – 4:00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00"/>
                          </a:highlight>
                        </a:rPr>
                        <a:t>CLASSICS.</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4:00 – 5:00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FF"/>
                          </a:highlight>
                        </a:rPr>
                        <a:t>ENGLISH (T)</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5:00 – 6:00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00"/>
                          </a:highlight>
                        </a:rPr>
                        <a:t>CLASSICS</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highlight>
                            <a:srgbClr val="FF00FF"/>
                          </a:highlight>
                        </a:rPr>
                        <a:t>ENGLISH</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6:00 – 7:00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7:00 – 8:00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r>
              <a:tr h="348151">
                <a:tc>
                  <a:txBody>
                    <a:bodyPr/>
                    <a:lstStyle/>
                    <a:p>
                      <a:pPr algn="l">
                        <a:lnSpc>
                          <a:spcPct val="115000"/>
                        </a:lnSpc>
                        <a:spcAft>
                          <a:spcPts val="0"/>
                        </a:spcAft>
                      </a:pPr>
                      <a:r>
                        <a:rPr lang="en-IE" sz="1000">
                          <a:effectLst/>
                        </a:rPr>
                        <a:t>8:00 – 9:00</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a:effectLst/>
                        </a:rPr>
                        <a:t> </a:t>
                      </a:r>
                      <a:endParaRPr lang="en-IE" sz="1000">
                        <a:effectLst/>
                        <a:latin typeface="Calibri"/>
                        <a:ea typeface="Calibri"/>
                        <a:cs typeface="Times New Roman"/>
                      </a:endParaRPr>
                    </a:p>
                  </a:txBody>
                  <a:tcPr marL="60257" marR="60257" marT="0" marB="0"/>
                </a:tc>
                <a:tc>
                  <a:txBody>
                    <a:bodyPr/>
                    <a:lstStyle/>
                    <a:p>
                      <a:pPr algn="l">
                        <a:lnSpc>
                          <a:spcPct val="115000"/>
                        </a:lnSpc>
                        <a:spcAft>
                          <a:spcPts val="0"/>
                        </a:spcAft>
                      </a:pPr>
                      <a:r>
                        <a:rPr lang="en-IE" sz="1000" dirty="0">
                          <a:effectLst/>
                        </a:rPr>
                        <a:t> </a:t>
                      </a:r>
                      <a:endParaRPr lang="en-IE" sz="1000" dirty="0">
                        <a:effectLst/>
                        <a:latin typeface="Calibri"/>
                        <a:ea typeface="Calibri"/>
                        <a:cs typeface="Times New Roman"/>
                      </a:endParaRPr>
                    </a:p>
                  </a:txBody>
                  <a:tcPr marL="60257" marR="60257" marT="0" marB="0"/>
                </a:tc>
              </a:tr>
            </a:tbl>
          </a:graphicData>
        </a:graphic>
      </p:graphicFrame>
      <p:pic>
        <p:nvPicPr>
          <p:cNvPr id="5" name="Picture 4">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6309320"/>
            <a:ext cx="1333500" cy="410845"/>
          </a:xfrm>
          <a:prstGeom prst="rect">
            <a:avLst/>
          </a:prstGeom>
          <a:noFill/>
          <a:ln>
            <a:noFill/>
          </a:ln>
        </p:spPr>
      </p:pic>
    </p:spTree>
    <p:extLst>
      <p:ext uri="{BB962C8B-B14F-4D97-AF65-F5344CB8AC3E}">
        <p14:creationId xmlns:p14="http://schemas.microsoft.com/office/powerpoint/2010/main" val="2546758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Other commitments</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When will the student take breaks or do other things they maybe committed for?</a:t>
            </a:r>
          </a:p>
          <a:p>
            <a:r>
              <a:rPr lang="en-IE" dirty="0" smtClean="0"/>
              <a:t>Breaks</a:t>
            </a:r>
          </a:p>
          <a:p>
            <a:r>
              <a:rPr lang="en-IE" dirty="0" smtClean="0"/>
              <a:t>Lunch</a:t>
            </a:r>
          </a:p>
          <a:p>
            <a:r>
              <a:rPr lang="en-IE" dirty="0" smtClean="0"/>
              <a:t>Evening meal</a:t>
            </a:r>
          </a:p>
          <a:p>
            <a:r>
              <a:rPr lang="en-IE" dirty="0" smtClean="0"/>
              <a:t>Clubs/societies/sports</a:t>
            </a:r>
          </a:p>
          <a:p>
            <a:r>
              <a:rPr lang="en-IE" dirty="0" smtClean="0"/>
              <a:t>Nights out</a:t>
            </a:r>
          </a:p>
          <a:p>
            <a:r>
              <a:rPr lang="en-IE" dirty="0" smtClean="0"/>
              <a:t>Travel</a:t>
            </a:r>
          </a:p>
          <a:p>
            <a:r>
              <a:rPr lang="en-IE" dirty="0" smtClean="0"/>
              <a:t>Work</a:t>
            </a:r>
          </a:p>
          <a:p>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39552" y="6093296"/>
            <a:ext cx="1333500" cy="410845"/>
          </a:xfrm>
          <a:prstGeom prst="rect">
            <a:avLst/>
          </a:prstGeom>
          <a:noFill/>
          <a:ln>
            <a:noFill/>
          </a:ln>
        </p:spPr>
      </p:pic>
    </p:spTree>
    <p:extLst>
      <p:ext uri="{BB962C8B-B14F-4D97-AF65-F5344CB8AC3E}">
        <p14:creationId xmlns:p14="http://schemas.microsoft.com/office/powerpoint/2010/main" val="4210693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First Arts</a:t>
            </a:r>
            <a:endParaRPr lang="en-I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19922676"/>
              </p:ext>
            </p:extLst>
          </p:nvPr>
        </p:nvGraphicFramePr>
        <p:xfrm>
          <a:off x="858660" y="1600200"/>
          <a:ext cx="7426680" cy="4525964"/>
        </p:xfrm>
        <a:graphic>
          <a:graphicData uri="http://schemas.openxmlformats.org/drawingml/2006/table">
            <a:tbl>
              <a:tblPr firstRow="1" firstCol="1" bandRow="1">
                <a:tableStyleId>{5C22544A-7EE6-4342-B048-85BDC9FD1C3A}</a:tableStyleId>
              </a:tblPr>
              <a:tblGrid>
                <a:gridCol w="928335"/>
                <a:gridCol w="928335"/>
                <a:gridCol w="928335"/>
                <a:gridCol w="928335"/>
                <a:gridCol w="928335"/>
                <a:gridCol w="928335"/>
                <a:gridCol w="928335"/>
                <a:gridCol w="928335"/>
              </a:tblGrid>
              <a:tr h="239877">
                <a:tc>
                  <a:txBody>
                    <a:bodyPr/>
                    <a:lstStyle/>
                    <a:p>
                      <a:pPr algn="l">
                        <a:lnSpc>
                          <a:spcPct val="115000"/>
                        </a:lnSpc>
                        <a:spcAft>
                          <a:spcPts val="0"/>
                        </a:spcAft>
                      </a:pPr>
                      <a:r>
                        <a:rPr lang="en-IE" sz="900" dirty="0">
                          <a:effectLst/>
                        </a:rPr>
                        <a:t>TIME</a:t>
                      </a: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MONDAY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TUESDAY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WEDNESDAY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THURSDAY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FRIDAY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SATURDAY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SUNDAY</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9:00 – 10:00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10:00 – 11:00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11:00 – 12:00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 (T)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12:00 - 1:00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 (T</a:t>
                      </a:r>
                      <a:r>
                        <a:rPr lang="en-IE" sz="900">
                          <a:effectLst/>
                        </a:rPr>
                        <a: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 – 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2:00 – 3:00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3:00 – 4:00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a:effectLst/>
                        </a:rPr>
                        <a:t> </a:t>
                      </a:r>
                      <a:r>
                        <a:rPr lang="en-IE" sz="900" dirty="0" smtClean="0">
                          <a:effectLst/>
                        </a:rPr>
                        <a:t>HOME</a:t>
                      </a: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4:00 – 5:00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 (T)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5:00 – 6:00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6:00 – 7:00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7:00 – 8:00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Drama Society.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Judo.</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Drama Society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a:effectLst/>
                        </a:rPr>
                        <a:t> </a:t>
                      </a:r>
                      <a:endParaRPr lang="en-IE" sz="900" dirty="0">
                        <a:effectLst/>
                        <a:latin typeface="Calibri"/>
                        <a:ea typeface="Calibri"/>
                        <a:cs typeface="Times New Roman"/>
                      </a:endParaRPr>
                    </a:p>
                  </a:txBody>
                  <a:tcPr marL="57063" marR="57063" marT="0" marB="0"/>
                </a:tc>
              </a:tr>
            </a:tbl>
          </a:graphicData>
        </a:graphic>
      </p:graphicFrame>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6237312"/>
            <a:ext cx="1333500" cy="410845"/>
          </a:xfrm>
          <a:prstGeom prst="rect">
            <a:avLst/>
          </a:prstGeom>
          <a:noFill/>
          <a:ln>
            <a:noFill/>
          </a:ln>
        </p:spPr>
      </p:pic>
    </p:spTree>
    <p:extLst>
      <p:ext uri="{BB962C8B-B14F-4D97-AF65-F5344CB8AC3E}">
        <p14:creationId xmlns:p14="http://schemas.microsoft.com/office/powerpoint/2010/main" val="1877761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Looking at the time left.</a:t>
            </a:r>
            <a:endParaRPr lang="en-IE" dirty="0"/>
          </a:p>
        </p:txBody>
      </p:sp>
      <p:sp>
        <p:nvSpPr>
          <p:cNvPr id="3" name="Content Placeholder 2"/>
          <p:cNvSpPr>
            <a:spLocks noGrp="1"/>
          </p:cNvSpPr>
          <p:nvPr>
            <p:ph idx="1"/>
          </p:nvPr>
        </p:nvSpPr>
        <p:spPr/>
        <p:txBody>
          <a:bodyPr>
            <a:normAutofit lnSpcReduction="10000"/>
          </a:bodyPr>
          <a:lstStyle/>
          <a:p>
            <a:r>
              <a:rPr lang="en-IE" dirty="0" smtClean="0"/>
              <a:t>The time that is left is time that could be used for dealing with the other demands of the course.</a:t>
            </a:r>
          </a:p>
          <a:p>
            <a:r>
              <a:rPr lang="en-IE" dirty="0" smtClean="0"/>
              <a:t>Reviewing lecture notes: How long is needed?</a:t>
            </a:r>
          </a:p>
          <a:p>
            <a:r>
              <a:rPr lang="en-IE" dirty="0" smtClean="0"/>
              <a:t>Preparing for assignments: It’s a good idea to have a couple of good blocks of time set aside for this. This will develop the habit of acting on assignments immediately.</a:t>
            </a:r>
          </a:p>
          <a:p>
            <a:r>
              <a:rPr lang="en-IE" dirty="0" smtClean="0"/>
              <a:t>General study/reading (using exam papers)</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77272"/>
            <a:ext cx="1333500" cy="410845"/>
          </a:xfrm>
          <a:prstGeom prst="rect">
            <a:avLst/>
          </a:prstGeom>
          <a:noFill/>
          <a:ln>
            <a:noFill/>
          </a:ln>
        </p:spPr>
      </p:pic>
    </p:spTree>
    <p:extLst>
      <p:ext uri="{BB962C8B-B14F-4D97-AF65-F5344CB8AC3E}">
        <p14:creationId xmlns:p14="http://schemas.microsoft.com/office/powerpoint/2010/main" val="1829173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First Arts</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3171135"/>
              </p:ext>
            </p:extLst>
          </p:nvPr>
        </p:nvGraphicFramePr>
        <p:xfrm>
          <a:off x="858660" y="1600200"/>
          <a:ext cx="7426680" cy="4525964"/>
        </p:xfrm>
        <a:graphic>
          <a:graphicData uri="http://schemas.openxmlformats.org/drawingml/2006/table">
            <a:tbl>
              <a:tblPr firstRow="1" firstCol="1" bandRow="1">
                <a:tableStyleId>{5C22544A-7EE6-4342-B048-85BDC9FD1C3A}</a:tableStyleId>
              </a:tblPr>
              <a:tblGrid>
                <a:gridCol w="928335"/>
                <a:gridCol w="928335"/>
                <a:gridCol w="928335"/>
                <a:gridCol w="928335"/>
                <a:gridCol w="928335"/>
                <a:gridCol w="928335"/>
                <a:gridCol w="928335"/>
                <a:gridCol w="928335"/>
              </a:tblGrid>
              <a:tr h="239877">
                <a:tc>
                  <a:txBody>
                    <a:bodyPr/>
                    <a:lstStyle/>
                    <a:p>
                      <a:pPr algn="l">
                        <a:lnSpc>
                          <a:spcPct val="115000"/>
                        </a:lnSpc>
                        <a:spcAft>
                          <a:spcPts val="0"/>
                        </a:spcAft>
                      </a:pPr>
                      <a:r>
                        <a:rPr lang="en-IE" sz="900">
                          <a:effectLst/>
                        </a:rPr>
                        <a:t>TIME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MONDAY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TUESDAY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WEDNESDAY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THURSDAY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FRIDAY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SATURDAY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SUNDAY</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9:00 – 10:00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10:00 – 11:00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ARCHAEOLOGY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11:00 – 12:00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 (T)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Study/Reading.</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12:00 - 1:00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 (T</a:t>
                      </a:r>
                      <a:r>
                        <a:rPr lang="en-IE" sz="900">
                          <a:effectLst/>
                        </a:rPr>
                        <a: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Study Reading.</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 – 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Study/Reading.</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FF00"/>
                          </a:highlight>
                        </a:rPr>
                        <a:t>SOC/POL</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smtClean="0">
                          <a:effectLst/>
                          <a:highlight>
                            <a:srgbClr val="00FF00"/>
                          </a:highlight>
                        </a:rPr>
                        <a:t>ARCHAEOLOGY</a:t>
                      </a:r>
                    </a:p>
                    <a:p>
                      <a:pPr algn="l">
                        <a:lnSpc>
                          <a:spcPct val="115000"/>
                        </a:lnSpc>
                        <a:spcAft>
                          <a:spcPts val="0"/>
                        </a:spcAft>
                      </a:pPr>
                      <a:r>
                        <a:rPr lang="en-IE" sz="900" dirty="0" smtClean="0">
                          <a:effectLst/>
                          <a:highlight>
                            <a:srgbClr val="00FF00"/>
                          </a:highlight>
                        </a:rPr>
                        <a:t>(</a:t>
                      </a:r>
                      <a:r>
                        <a:rPr lang="en-IE" sz="900" dirty="0">
                          <a:effectLst/>
                          <a:highlight>
                            <a:srgbClr val="00FF00"/>
                          </a:highlight>
                        </a:rPr>
                        <a:t>T)</a:t>
                      </a: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2:00 – 3:00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Study/ Reading.</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Lecture Review. File.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3:00 – 4:00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Assignment Prep.</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Assignment Prep.</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HOME.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4:00 – 5:00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Lecture review. File.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Assignment Prep.</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 (T)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Assignment Prep.</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5:00 – 6:00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00"/>
                          </a:highlight>
                        </a:rPr>
                        <a:t>CLASSICS</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Lecture review. File.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FF00FF"/>
                          </a:highlight>
                        </a:rPr>
                        <a:t>ENGLISH</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6:00 – 7:00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BREAK</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7:00 – 8:00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Drama Society.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Lecture review. File.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Judo.</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Lecture review. File.</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Drama Society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Night Out.</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a:effectLst/>
                        </a:rPr>
                        <a:t> </a:t>
                      </a:r>
                      <a:endParaRPr lang="en-IE" sz="900" dirty="0">
                        <a:effectLst/>
                        <a:latin typeface="Calibri"/>
                        <a:ea typeface="Calibri"/>
                        <a:cs typeface="Times New Roman"/>
                      </a:endParaRPr>
                    </a:p>
                  </a:txBody>
                  <a:tcPr marL="57063" marR="57063" marT="0" marB="0"/>
                </a:tc>
              </a:tr>
            </a:tbl>
          </a:graphicData>
        </a:graphic>
      </p:graphicFrame>
      <p:pic>
        <p:nvPicPr>
          <p:cNvPr id="5" name="Picture 4">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95536" y="6237312"/>
            <a:ext cx="1333500" cy="410845"/>
          </a:xfrm>
          <a:prstGeom prst="rect">
            <a:avLst/>
          </a:prstGeom>
          <a:noFill/>
          <a:ln>
            <a:noFill/>
          </a:ln>
        </p:spPr>
      </p:pic>
    </p:spTree>
    <p:extLst>
      <p:ext uri="{BB962C8B-B14F-4D97-AF65-F5344CB8AC3E}">
        <p14:creationId xmlns:p14="http://schemas.microsoft.com/office/powerpoint/2010/main" val="959848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Try to allow for time off.</a:t>
            </a:r>
            <a:endParaRPr lang="en-IE" dirty="0"/>
          </a:p>
        </p:txBody>
      </p:sp>
      <p:sp>
        <p:nvSpPr>
          <p:cNvPr id="3" name="Content Placeholder 2"/>
          <p:cNvSpPr>
            <a:spLocks noGrp="1"/>
          </p:cNvSpPr>
          <p:nvPr>
            <p:ph idx="1"/>
          </p:nvPr>
        </p:nvSpPr>
        <p:spPr/>
        <p:txBody>
          <a:bodyPr>
            <a:normAutofit fontScale="92500"/>
          </a:bodyPr>
          <a:lstStyle/>
          <a:p>
            <a:r>
              <a:rPr lang="en-IE" dirty="0" smtClean="0"/>
              <a:t>One day a week. Perhaps Saturday or Sunday</a:t>
            </a:r>
          </a:p>
          <a:p>
            <a:r>
              <a:rPr lang="en-IE" dirty="0" smtClean="0"/>
              <a:t>One half day: Probably Friday.</a:t>
            </a:r>
          </a:p>
          <a:p>
            <a:r>
              <a:rPr lang="en-IE" dirty="0" smtClean="0"/>
              <a:t>One evening: A night out.</a:t>
            </a:r>
          </a:p>
          <a:p>
            <a:r>
              <a:rPr lang="en-IE" dirty="0" smtClean="0"/>
              <a:t>The example timetable we have looked it is not completely full. This is advisable as it allows some flexibility and allows more personal control. Many students who have used this technique have reported that they have in fact done more work when they feel less stressed and in control.</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4" y="6093296"/>
            <a:ext cx="1333500" cy="410845"/>
          </a:xfrm>
          <a:prstGeom prst="rect">
            <a:avLst/>
          </a:prstGeom>
          <a:noFill/>
          <a:ln>
            <a:noFill/>
          </a:ln>
        </p:spPr>
      </p:pic>
    </p:spTree>
    <p:extLst>
      <p:ext uri="{BB962C8B-B14F-4D97-AF65-F5344CB8AC3E}">
        <p14:creationId xmlns:p14="http://schemas.microsoft.com/office/powerpoint/2010/main" val="2667072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Time Management Exercise.</a:t>
            </a:r>
            <a:endParaRPr lang="en-IE" dirty="0"/>
          </a:p>
        </p:txBody>
      </p:sp>
      <p:sp>
        <p:nvSpPr>
          <p:cNvPr id="3" name="Content Placeholder 2"/>
          <p:cNvSpPr>
            <a:spLocks noGrp="1"/>
          </p:cNvSpPr>
          <p:nvPr>
            <p:ph idx="1"/>
          </p:nvPr>
        </p:nvSpPr>
        <p:spPr/>
        <p:txBody>
          <a:bodyPr>
            <a:normAutofit lnSpcReduction="10000"/>
          </a:bodyPr>
          <a:lstStyle/>
          <a:p>
            <a:pPr marL="0" indent="0">
              <a:buNone/>
            </a:pPr>
            <a:r>
              <a:rPr lang="en-IE" dirty="0" smtClean="0"/>
              <a:t>Work in pairs to create some good time management for these students.</a:t>
            </a:r>
          </a:p>
          <a:p>
            <a:pPr marL="0" indent="0">
              <a:buNone/>
            </a:pPr>
            <a:r>
              <a:rPr lang="en-IE" dirty="0" smtClean="0"/>
              <a:t>Each pair will be given a card. On the card is a ‘student’ and some information about them. Work together to come up with a good time managed routine for him or her.</a:t>
            </a:r>
          </a:p>
          <a:p>
            <a:pPr marL="0" indent="0">
              <a:buNone/>
            </a:pPr>
            <a:r>
              <a:rPr lang="en-IE" dirty="0" smtClean="0"/>
              <a:t>This will then be presented to the group who will be able to engage in a discussion around this.</a:t>
            </a:r>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1560" y="6021288"/>
            <a:ext cx="1333500" cy="410845"/>
          </a:xfrm>
          <a:prstGeom prst="rect">
            <a:avLst/>
          </a:prstGeom>
          <a:noFill/>
          <a:ln>
            <a:noFill/>
          </a:ln>
        </p:spPr>
      </p:pic>
    </p:spTree>
    <p:extLst>
      <p:ext uri="{BB962C8B-B14F-4D97-AF65-F5344CB8AC3E}">
        <p14:creationId xmlns:p14="http://schemas.microsoft.com/office/powerpoint/2010/main" val="3690452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Time Manage yourself!</a:t>
            </a:r>
            <a:endParaRPr lang="en-IE" dirty="0"/>
          </a:p>
        </p:txBody>
      </p:sp>
      <p:sp>
        <p:nvSpPr>
          <p:cNvPr id="3" name="Content Placeholder 2"/>
          <p:cNvSpPr>
            <a:spLocks noGrp="1"/>
          </p:cNvSpPr>
          <p:nvPr>
            <p:ph idx="1"/>
          </p:nvPr>
        </p:nvSpPr>
        <p:spPr/>
        <p:txBody>
          <a:bodyPr/>
          <a:lstStyle/>
          <a:p>
            <a:r>
              <a:rPr lang="en-IE" dirty="0" smtClean="0"/>
              <a:t>Do you think you might benefit from this yourself?</a:t>
            </a:r>
          </a:p>
          <a:p>
            <a:r>
              <a:rPr lang="en-IE" dirty="0" smtClean="0"/>
              <a:t>How do you think it would </a:t>
            </a:r>
            <a:r>
              <a:rPr lang="en-IE" smtClean="0"/>
              <a:t>be beneficial?</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77272"/>
            <a:ext cx="1333500" cy="410845"/>
          </a:xfrm>
          <a:prstGeom prst="rect">
            <a:avLst/>
          </a:prstGeom>
          <a:noFill/>
          <a:ln>
            <a:noFill/>
          </a:ln>
        </p:spPr>
      </p:pic>
    </p:spTree>
    <p:extLst>
      <p:ext uri="{BB962C8B-B14F-4D97-AF65-F5344CB8AC3E}">
        <p14:creationId xmlns:p14="http://schemas.microsoft.com/office/powerpoint/2010/main" val="326612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
            </a:r>
            <a:br>
              <a:rPr lang="en-IE" dirty="0" smtClean="0"/>
            </a:br>
            <a:r>
              <a:rPr lang="en-IE" dirty="0" smtClean="0"/>
              <a:t/>
            </a:r>
            <a:br>
              <a:rPr lang="en-IE" dirty="0" smtClean="0"/>
            </a:br>
            <a:r>
              <a:rPr lang="en-IE" dirty="0" smtClean="0"/>
              <a:t>What is Time Management?</a:t>
            </a:r>
            <a:br>
              <a:rPr lang="en-IE" dirty="0" smtClean="0"/>
            </a:br>
            <a:endParaRPr lang="en-IE" dirty="0"/>
          </a:p>
        </p:txBody>
      </p:sp>
      <p:sp>
        <p:nvSpPr>
          <p:cNvPr id="3" name="Content Placeholder 2"/>
          <p:cNvSpPr>
            <a:spLocks noGrp="1"/>
          </p:cNvSpPr>
          <p:nvPr>
            <p:ph idx="1"/>
          </p:nvPr>
        </p:nvSpPr>
        <p:spPr/>
        <p:txBody>
          <a:bodyPr/>
          <a:lstStyle/>
          <a:p>
            <a:endParaRPr lang="en-IE" dirty="0" smtClean="0"/>
          </a:p>
          <a:p>
            <a:r>
              <a:rPr lang="en-IE" dirty="0" smtClean="0"/>
              <a:t>Organising your time and putting day to day tasks into a clear timetable.</a:t>
            </a:r>
          </a:p>
          <a:p>
            <a:r>
              <a:rPr lang="en-IE" dirty="0" smtClean="0"/>
              <a:t>Creating a routine which will create good habits and put you in control.</a:t>
            </a:r>
          </a:p>
          <a:p>
            <a:endParaRPr lang="en-IE" dirty="0"/>
          </a:p>
          <a:p>
            <a:endParaRPr lang="en-IE" dirty="0" smtClean="0"/>
          </a:p>
          <a:p>
            <a:endParaRPr lang="en-IE" dirty="0"/>
          </a:p>
          <a:p>
            <a:endParaRPr lang="en-IE" dirty="0"/>
          </a:p>
        </p:txBody>
      </p:sp>
      <p:pic>
        <p:nvPicPr>
          <p:cNvPr id="6" name="Picture 5">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3568" y="5805264"/>
            <a:ext cx="1333500" cy="410845"/>
          </a:xfrm>
          <a:prstGeom prst="rect">
            <a:avLst/>
          </a:prstGeom>
          <a:noFill/>
          <a:ln>
            <a:noFill/>
          </a:ln>
        </p:spPr>
      </p:pic>
    </p:spTree>
    <p:extLst>
      <p:ext uri="{BB962C8B-B14F-4D97-AF65-F5344CB8AC3E}">
        <p14:creationId xmlns:p14="http://schemas.microsoft.com/office/powerpoint/2010/main" val="60524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is it a good idea?</a:t>
            </a:r>
            <a:endParaRPr lang="en-IE" dirty="0"/>
          </a:p>
        </p:txBody>
      </p:sp>
      <p:sp>
        <p:nvSpPr>
          <p:cNvPr id="3" name="Content Placeholder 2"/>
          <p:cNvSpPr>
            <a:spLocks noGrp="1"/>
          </p:cNvSpPr>
          <p:nvPr>
            <p:ph idx="1"/>
          </p:nvPr>
        </p:nvSpPr>
        <p:spPr/>
        <p:txBody>
          <a:bodyPr/>
          <a:lstStyle/>
          <a:p>
            <a:pPr marL="0" indent="0">
              <a:buNone/>
            </a:pPr>
            <a:endParaRPr lang="en-IE" dirty="0" smtClean="0"/>
          </a:p>
          <a:p>
            <a:pPr marL="0" indent="0">
              <a:buNone/>
            </a:pPr>
            <a:r>
              <a:rPr lang="en-IE" dirty="0"/>
              <a:t>	</a:t>
            </a:r>
            <a:r>
              <a:rPr lang="en-IE" dirty="0" smtClean="0"/>
              <a:t>Take a moment to list some of the reasons 	why time management is a good idea.</a:t>
            </a:r>
            <a:endParaRPr lang="en-IE" dirty="0"/>
          </a:p>
        </p:txBody>
      </p:sp>
    </p:spTree>
    <p:extLst>
      <p:ext uri="{BB962C8B-B14F-4D97-AF65-F5344CB8AC3E}">
        <p14:creationId xmlns:p14="http://schemas.microsoft.com/office/powerpoint/2010/main" val="429486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rmAutofit fontScale="90000"/>
          </a:bodyPr>
          <a:lstStyle/>
          <a:p>
            <a:r>
              <a:rPr lang="en-IE" dirty="0" smtClean="0"/>
              <a:t/>
            </a:r>
            <a:br>
              <a:rPr lang="en-IE" dirty="0" smtClean="0"/>
            </a:br>
            <a:r>
              <a:rPr lang="en-IE" dirty="0" smtClean="0"/>
              <a:t>Why is it a good idea?</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Students, particularly first years who are coming from a school/home background have no experience of time managing themselves.</a:t>
            </a:r>
          </a:p>
          <a:p>
            <a:r>
              <a:rPr lang="en-IE" dirty="0" smtClean="0"/>
              <a:t>Non traditional students may have many other factors in their lives they need to account for along with coping with the demands of a college course.</a:t>
            </a:r>
          </a:p>
          <a:p>
            <a:r>
              <a:rPr lang="en-IE" dirty="0" smtClean="0"/>
              <a:t>Planning out a schedule and getting into a routine shows that the demands of college and life  are manageable.</a:t>
            </a:r>
          </a:p>
          <a:p>
            <a:r>
              <a:rPr lang="en-IE" dirty="0" smtClean="0"/>
              <a:t>This helps to reduce stress, improves performance and allows for time to do other things outside of college</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3568" y="6093296"/>
            <a:ext cx="1333500" cy="410845"/>
          </a:xfrm>
          <a:prstGeom prst="rect">
            <a:avLst/>
          </a:prstGeom>
          <a:noFill/>
          <a:ln>
            <a:noFill/>
          </a:ln>
        </p:spPr>
      </p:pic>
    </p:spTree>
    <p:extLst>
      <p:ext uri="{BB962C8B-B14F-4D97-AF65-F5344CB8AC3E}">
        <p14:creationId xmlns:p14="http://schemas.microsoft.com/office/powerpoint/2010/main" val="1067114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do you need ?</a:t>
            </a:r>
            <a:endParaRPr lang="en-IE" dirty="0"/>
          </a:p>
        </p:txBody>
      </p:sp>
      <p:sp>
        <p:nvSpPr>
          <p:cNvPr id="3" name="Content Placeholder 2"/>
          <p:cNvSpPr>
            <a:spLocks noGrp="1"/>
          </p:cNvSpPr>
          <p:nvPr>
            <p:ph idx="1"/>
          </p:nvPr>
        </p:nvSpPr>
        <p:spPr/>
        <p:txBody>
          <a:bodyPr/>
          <a:lstStyle/>
          <a:p>
            <a:pPr marL="0" indent="0">
              <a:buNone/>
            </a:pPr>
            <a:r>
              <a:rPr lang="en-IE" dirty="0" smtClean="0"/>
              <a:t>	</a:t>
            </a:r>
          </a:p>
          <a:p>
            <a:pPr marL="0" indent="0">
              <a:buNone/>
            </a:pPr>
            <a:r>
              <a:rPr lang="en-IE" dirty="0"/>
              <a:t>	</a:t>
            </a:r>
            <a:r>
              <a:rPr lang="en-IE" dirty="0" smtClean="0"/>
              <a:t>Make a quick list of what you think you 	need to do time management.</a:t>
            </a:r>
          </a:p>
          <a:p>
            <a:pPr marL="0" indent="0">
              <a:buNone/>
            </a:pP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4" y="6021288"/>
            <a:ext cx="1333500" cy="410845"/>
          </a:xfrm>
          <a:prstGeom prst="rect">
            <a:avLst/>
          </a:prstGeom>
          <a:noFill/>
          <a:ln>
            <a:noFill/>
          </a:ln>
        </p:spPr>
      </p:pic>
    </p:spTree>
    <p:extLst>
      <p:ext uri="{BB962C8B-B14F-4D97-AF65-F5344CB8AC3E}">
        <p14:creationId xmlns:p14="http://schemas.microsoft.com/office/powerpoint/2010/main" val="196133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you need</a:t>
            </a:r>
            <a:endParaRPr lang="en-IE" dirty="0"/>
          </a:p>
        </p:txBody>
      </p:sp>
      <p:sp>
        <p:nvSpPr>
          <p:cNvPr id="3" name="Content Placeholder 2"/>
          <p:cNvSpPr>
            <a:spLocks noGrp="1"/>
          </p:cNvSpPr>
          <p:nvPr>
            <p:ph idx="1"/>
          </p:nvPr>
        </p:nvSpPr>
        <p:spPr/>
        <p:txBody>
          <a:bodyPr/>
          <a:lstStyle/>
          <a:p>
            <a:r>
              <a:rPr lang="en-IE" dirty="0" smtClean="0"/>
              <a:t>A good diary</a:t>
            </a:r>
          </a:p>
          <a:p>
            <a:r>
              <a:rPr lang="en-IE" dirty="0" smtClean="0"/>
              <a:t>A clear timetable</a:t>
            </a:r>
          </a:p>
          <a:p>
            <a:r>
              <a:rPr lang="en-IE" dirty="0" smtClean="0"/>
              <a:t>A set study space that is equipped and organised. What should </a:t>
            </a:r>
            <a:r>
              <a:rPr lang="en-IE" smtClean="0"/>
              <a:t>this have?</a:t>
            </a:r>
            <a:endParaRPr lang="en-IE" dirty="0" smtClean="0"/>
          </a:p>
          <a:p>
            <a:r>
              <a:rPr lang="en-IE" dirty="0" smtClean="0"/>
              <a:t>A year at a glance planner.</a:t>
            </a:r>
          </a:p>
          <a:p>
            <a:r>
              <a:rPr lang="en-IE" dirty="0" smtClean="0"/>
              <a:t>What other items could be used?</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55576" y="5157192"/>
            <a:ext cx="1333500" cy="410845"/>
          </a:xfrm>
          <a:prstGeom prst="rect">
            <a:avLst/>
          </a:prstGeom>
          <a:noFill/>
          <a:ln>
            <a:noFill/>
          </a:ln>
        </p:spPr>
      </p:pic>
    </p:spTree>
    <p:extLst>
      <p:ext uri="{BB962C8B-B14F-4D97-AF65-F5344CB8AC3E}">
        <p14:creationId xmlns:p14="http://schemas.microsoft.com/office/powerpoint/2010/main" val="1103378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Timetable</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5664109"/>
              </p:ext>
            </p:extLst>
          </p:nvPr>
        </p:nvGraphicFramePr>
        <p:xfrm>
          <a:off x="1043608" y="1772816"/>
          <a:ext cx="7426680" cy="4525964"/>
        </p:xfrm>
        <a:graphic>
          <a:graphicData uri="http://schemas.openxmlformats.org/drawingml/2006/table">
            <a:tbl>
              <a:tblPr firstRow="1" firstCol="1" bandRow="1">
                <a:tableStyleId>{5C22544A-7EE6-4342-B048-85BDC9FD1C3A}</a:tableStyleId>
              </a:tblPr>
              <a:tblGrid>
                <a:gridCol w="928335"/>
                <a:gridCol w="928335"/>
                <a:gridCol w="928335"/>
                <a:gridCol w="928335"/>
                <a:gridCol w="928335"/>
                <a:gridCol w="928335"/>
                <a:gridCol w="928335"/>
                <a:gridCol w="928335"/>
              </a:tblGrid>
              <a:tr h="239877">
                <a:tc>
                  <a:txBody>
                    <a:bodyPr/>
                    <a:lstStyle/>
                    <a:p>
                      <a:pPr algn="l">
                        <a:lnSpc>
                          <a:spcPct val="115000"/>
                        </a:lnSpc>
                        <a:spcAft>
                          <a:spcPts val="0"/>
                        </a:spcAft>
                      </a:pPr>
                      <a:r>
                        <a:rPr lang="en-IE" sz="900" dirty="0">
                          <a:effectLst/>
                        </a:rPr>
                        <a:t>TIME</a:t>
                      </a: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MONDAY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TUESDAY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WEDNESDAY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THURSDAY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FRIDAY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SATURDAY</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SUNDAY</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9:00 – 10:00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10:00 – 11:00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highlight>
                            <a:srgbClr val="00FF00"/>
                          </a:highligh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11:00 – 12:00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a:effectLst/>
                        </a:rPr>
                        <a:t> </a:t>
                      </a:r>
                      <a:endParaRPr lang="en-IE" sz="900" dirty="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12:00 - 1:00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1:00 – 2:00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2:00 – 3:00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3:00 – 4:00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4:00 – 5:00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5:00 – 6:00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6:00 – 7:00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7:00 – 8:00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r>
              <a:tr h="329699">
                <a:tc>
                  <a:txBody>
                    <a:bodyPr/>
                    <a:lstStyle/>
                    <a:p>
                      <a:pPr algn="l">
                        <a:lnSpc>
                          <a:spcPct val="115000"/>
                        </a:lnSpc>
                        <a:spcAft>
                          <a:spcPts val="0"/>
                        </a:spcAft>
                      </a:pPr>
                      <a:r>
                        <a:rPr lang="en-IE" sz="900">
                          <a:effectLst/>
                        </a:rPr>
                        <a:t>8:00 – 9:00</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a:effectLst/>
                        </a:rPr>
                        <a:t> </a:t>
                      </a:r>
                      <a:endParaRPr lang="en-IE" sz="900">
                        <a:effectLst/>
                        <a:latin typeface="Calibri"/>
                        <a:ea typeface="Calibri"/>
                        <a:cs typeface="Times New Roman"/>
                      </a:endParaRPr>
                    </a:p>
                  </a:txBody>
                  <a:tcPr marL="57063" marR="57063" marT="0" marB="0"/>
                </a:tc>
                <a:tc>
                  <a:txBody>
                    <a:bodyPr/>
                    <a:lstStyle/>
                    <a:p>
                      <a:pPr algn="l">
                        <a:lnSpc>
                          <a:spcPct val="115000"/>
                        </a:lnSpc>
                        <a:spcAft>
                          <a:spcPts val="0"/>
                        </a:spcAft>
                      </a:pPr>
                      <a:r>
                        <a:rPr lang="en-IE" sz="900" dirty="0">
                          <a:effectLst/>
                        </a:rPr>
                        <a:t> </a:t>
                      </a:r>
                      <a:endParaRPr lang="en-IE" sz="900" dirty="0">
                        <a:effectLst/>
                        <a:latin typeface="Calibri"/>
                        <a:ea typeface="Calibri"/>
                        <a:cs typeface="Times New Roman"/>
                      </a:endParaRPr>
                    </a:p>
                  </a:txBody>
                  <a:tcPr marL="57063" marR="57063" marT="0" marB="0"/>
                </a:tc>
              </a:tr>
            </a:tbl>
          </a:graphicData>
        </a:graphic>
      </p:graphicFrame>
      <p:pic>
        <p:nvPicPr>
          <p:cNvPr id="5" name="Picture 4">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67544" y="6309320"/>
            <a:ext cx="1333500" cy="410845"/>
          </a:xfrm>
          <a:prstGeom prst="rect">
            <a:avLst/>
          </a:prstGeom>
          <a:noFill/>
          <a:ln>
            <a:noFill/>
          </a:ln>
        </p:spPr>
      </p:pic>
    </p:spTree>
    <p:extLst>
      <p:ext uri="{BB962C8B-B14F-4D97-AF65-F5344CB8AC3E}">
        <p14:creationId xmlns:p14="http://schemas.microsoft.com/office/powerpoint/2010/main" val="425546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Year Planner</a:t>
            </a:r>
            <a:endParaRPr lang="en-IE" dirty="0"/>
          </a:p>
        </p:txBody>
      </p:sp>
      <p:pic>
        <p:nvPicPr>
          <p:cNvPr id="4"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pic>
        <p:nvPicPr>
          <p:cNvPr id="5" name="Picture 4">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5536" y="6309320"/>
            <a:ext cx="1333500" cy="410845"/>
          </a:xfrm>
          <a:prstGeom prst="rect">
            <a:avLst/>
          </a:prstGeom>
          <a:noFill/>
          <a:ln>
            <a:noFill/>
          </a:ln>
        </p:spPr>
      </p:pic>
    </p:spTree>
    <p:extLst>
      <p:ext uri="{BB962C8B-B14F-4D97-AF65-F5344CB8AC3E}">
        <p14:creationId xmlns:p14="http://schemas.microsoft.com/office/powerpoint/2010/main" val="172375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Helping to create good Time Management</a:t>
            </a:r>
            <a:endParaRPr lang="en-IE" dirty="0"/>
          </a:p>
        </p:txBody>
      </p:sp>
      <p:sp>
        <p:nvSpPr>
          <p:cNvPr id="3" name="Content Placeholder 2"/>
          <p:cNvSpPr>
            <a:spLocks noGrp="1"/>
          </p:cNvSpPr>
          <p:nvPr>
            <p:ph idx="1"/>
          </p:nvPr>
        </p:nvSpPr>
        <p:spPr/>
        <p:txBody>
          <a:bodyPr>
            <a:normAutofit lnSpcReduction="10000"/>
          </a:bodyPr>
          <a:lstStyle/>
          <a:p>
            <a:r>
              <a:rPr lang="en-IE" dirty="0" smtClean="0"/>
              <a:t>Every student is different and has different requirements.</a:t>
            </a:r>
          </a:p>
          <a:p>
            <a:r>
              <a:rPr lang="en-IE" dirty="0" smtClean="0"/>
              <a:t>The Time Managed routine needs to be practical and realistic. It must be something that the student feels they can realistically stick to.</a:t>
            </a:r>
          </a:p>
          <a:p>
            <a:r>
              <a:rPr lang="en-IE" dirty="0" smtClean="0"/>
              <a:t>The student needs to be fully aware that this is THEIR routine – they are only answerable to themselves.</a:t>
            </a:r>
            <a:endParaRPr lang="en-IE"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1560" y="6021288"/>
            <a:ext cx="1333500" cy="410845"/>
          </a:xfrm>
          <a:prstGeom prst="rect">
            <a:avLst/>
          </a:prstGeom>
          <a:noFill/>
          <a:ln>
            <a:noFill/>
          </a:ln>
        </p:spPr>
      </p:pic>
    </p:spTree>
    <p:extLst>
      <p:ext uri="{BB962C8B-B14F-4D97-AF65-F5344CB8AC3E}">
        <p14:creationId xmlns:p14="http://schemas.microsoft.com/office/powerpoint/2010/main" val="1993356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TotalTime>
  <Words>1004</Words>
  <Application>Microsoft Office PowerPoint</Application>
  <PresentationFormat>On-screen Show (4:3)</PresentationFormat>
  <Paragraphs>510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  What is Time Management? </vt:lpstr>
      <vt:lpstr>Why is it a good idea?</vt:lpstr>
      <vt:lpstr> Why is it a good idea?</vt:lpstr>
      <vt:lpstr>What do you need ?</vt:lpstr>
      <vt:lpstr>What you need</vt:lpstr>
      <vt:lpstr>Timetable</vt:lpstr>
      <vt:lpstr>Year Planner</vt:lpstr>
      <vt:lpstr>Helping to create good Time Management</vt:lpstr>
      <vt:lpstr>Getting Started</vt:lpstr>
      <vt:lpstr>Definite time commitments</vt:lpstr>
      <vt:lpstr>Example: First Arts</vt:lpstr>
      <vt:lpstr>Other commitments</vt:lpstr>
      <vt:lpstr>Example: First Arts</vt:lpstr>
      <vt:lpstr>Looking at the time left.</vt:lpstr>
      <vt:lpstr>Example: First Arts</vt:lpstr>
      <vt:lpstr>Try to allow for time off.</vt:lpstr>
      <vt:lpstr>Time Management Exercise.</vt:lpstr>
      <vt:lpstr>Time Manage yourself!</vt:lpstr>
    </vt:vector>
  </TitlesOfParts>
  <Company>NUI, Galway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Management.</dc:title>
  <dc:creator>0107565s</dc:creator>
  <cp:lastModifiedBy>id3</cp:lastModifiedBy>
  <cp:revision>37</cp:revision>
  <dcterms:created xsi:type="dcterms:W3CDTF">2014-03-07T10:09:48Z</dcterms:created>
  <dcterms:modified xsi:type="dcterms:W3CDTF">2016-06-07T12:21:54Z</dcterms:modified>
</cp:coreProperties>
</file>